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rtl="true">
  <p:sldMasterIdLst>
    <p:sldMasterId id="2147483685" r:id="rId5"/>
    <p:sldMasterId id="2147483686" r:id="rId6"/>
    <p:sldMasterId id="2147483687" r:id="rId7"/>
    <p:sldMasterId id="2147483688" r:id="rId8"/>
    <p:sldMasterId id="214748368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Lst>
  <p:sldSz cy="5143500" cx="9144000"/>
  <p:notesSz cx="6858000" cy="9144000"/>
  <p:embeddedFontLst>
    <p:embeddedFont>
      <p:font typeface="Noto Sans Medium"/>
      <p:regular r:id="rId155"/>
      <p:bold r:id="rId156"/>
      <p:italic r:id="rId157"/>
      <p:boldItalic r:id="rId158"/>
    </p:embeddedFont>
    <p:embeddedFont>
      <p:font typeface="Roboto"/>
      <p:regular r:id="rId159"/>
      <p:bold r:id="rId160"/>
      <p:italic r:id="rId161"/>
      <p:boldItalic r:id="rId162"/>
    </p:embeddedFont>
    <p:embeddedFont>
      <p:font typeface="Noto Sans Thin"/>
      <p:regular r:id="rId163"/>
      <p:bold r:id="rId164"/>
      <p:italic r:id="rId165"/>
      <p:boldItalic r:id="rId166"/>
    </p:embeddedFont>
    <p:embeddedFont>
      <p:font typeface="Noto Sans"/>
      <p:regular r:id="rId167"/>
      <p:bold r:id="rId168"/>
      <p:italic r:id="rId169"/>
      <p:boldItalic r:id="rId170"/>
    </p:embeddedFont>
    <p:embeddedFont>
      <p:font typeface="Noto Sans SemiBold"/>
      <p:regular r:id="rId171"/>
      <p:bold r:id="rId172"/>
      <p:italic r:id="rId173"/>
      <p:boldItalic r:id="rId174"/>
    </p:embeddedFont>
    <p:embeddedFont>
      <p:font typeface="Delicious Handrawn"/>
      <p:regular r:id="rId175"/>
    </p:embeddedFont>
    <p:embeddedFont>
      <p:font typeface="Oswald"/>
      <p:regular r:id="rId176"/>
      <p:bold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496B87-5704-4777-A86E-75ADE45BAD4F}">
  <a:tblStyle styleId="{14496B87-5704-4777-A86E-75ADE45BAD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DC0F98-B191-489F-A54A-C2740581BDAE}"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176" Type="http://schemas.openxmlformats.org/officeDocument/2006/relationships/font" Target="fonts/Oswald-regular.fntdata"/><Relationship Id="rId36" Type="http://schemas.openxmlformats.org/officeDocument/2006/relationships/slide" Target="slides/slide26.xml"/><Relationship Id="rId175" Type="http://schemas.openxmlformats.org/officeDocument/2006/relationships/font" Target="fonts/DeliciousHandrawn-regular.fntdata"/><Relationship Id="rId39" Type="http://schemas.openxmlformats.org/officeDocument/2006/relationships/slide" Target="slides/slide29.xml"/><Relationship Id="rId174" Type="http://schemas.openxmlformats.org/officeDocument/2006/relationships/font" Target="fonts/NotoSansSemiBold-boldItalic.fntdata"/><Relationship Id="rId38" Type="http://schemas.openxmlformats.org/officeDocument/2006/relationships/slide" Target="slides/slide28.xml"/><Relationship Id="rId173" Type="http://schemas.openxmlformats.org/officeDocument/2006/relationships/font" Target="fonts/NotoSansSemiBold-italic.fntdata"/><Relationship Id="rId177" Type="http://schemas.openxmlformats.org/officeDocument/2006/relationships/font" Target="fonts/Oswald-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9.xml"/><Relationship Id="rId4" Type="http://schemas.openxmlformats.org/officeDocument/2006/relationships/commentAuthors" Target="commentAuthors.xml"/><Relationship Id="rId148" Type="http://schemas.openxmlformats.org/officeDocument/2006/relationships/slide" Target="slides/slide138.xml"/><Relationship Id="rId9" Type="http://schemas.openxmlformats.org/officeDocument/2006/relationships/slideMaster" Target="slideMasters/slideMaster5.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slide" Target="slides/slide137.xml"/><Relationship Id="rId6" Type="http://schemas.openxmlformats.org/officeDocument/2006/relationships/slideMaster" Target="slideMasters/slideMaster2.xml"/><Relationship Id="rId146" Type="http://schemas.openxmlformats.org/officeDocument/2006/relationships/slide" Target="slides/slide136.xml"/><Relationship Id="rId7" Type="http://schemas.openxmlformats.org/officeDocument/2006/relationships/slideMaster" Target="slideMasters/slideMaster3.xml"/><Relationship Id="rId145" Type="http://schemas.openxmlformats.org/officeDocument/2006/relationships/slide" Target="slides/slide135.xml"/><Relationship Id="rId8" Type="http://schemas.openxmlformats.org/officeDocument/2006/relationships/slideMaster" Target="slideMasters/slideMaster4.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172" Type="http://schemas.openxmlformats.org/officeDocument/2006/relationships/font" Target="fonts/NotoSansSemiBold-bold.fntdata"/><Relationship Id="rId65" Type="http://schemas.openxmlformats.org/officeDocument/2006/relationships/slide" Target="slides/slide55.xml"/><Relationship Id="rId171" Type="http://schemas.openxmlformats.org/officeDocument/2006/relationships/font" Target="fonts/NotoSansSemiBold-regular.fntdata"/><Relationship Id="rId68" Type="http://schemas.openxmlformats.org/officeDocument/2006/relationships/slide" Target="slides/slide58.xml"/><Relationship Id="rId170" Type="http://schemas.openxmlformats.org/officeDocument/2006/relationships/font" Target="fonts/NotoSans-boldItalic.fntdata"/><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font" Target="fonts/NotoSansThin-italic.fntdata"/><Relationship Id="rId69" Type="http://schemas.openxmlformats.org/officeDocument/2006/relationships/slide" Target="slides/slide59.xml"/><Relationship Id="rId164" Type="http://schemas.openxmlformats.org/officeDocument/2006/relationships/font" Target="fonts/NotoSansThin-bold.fntdata"/><Relationship Id="rId163" Type="http://schemas.openxmlformats.org/officeDocument/2006/relationships/font" Target="fonts/NotoSansThin-regular.fntdata"/><Relationship Id="rId162" Type="http://schemas.openxmlformats.org/officeDocument/2006/relationships/font" Target="fonts/Roboto-boldItalic.fntdata"/><Relationship Id="rId169" Type="http://schemas.openxmlformats.org/officeDocument/2006/relationships/font" Target="fonts/NotoSans-italic.fntdata"/><Relationship Id="rId168" Type="http://schemas.openxmlformats.org/officeDocument/2006/relationships/font" Target="fonts/NotoSans-bold.fntdata"/><Relationship Id="rId167" Type="http://schemas.openxmlformats.org/officeDocument/2006/relationships/font" Target="fonts/NotoSans-regular.fntdata"/><Relationship Id="rId166" Type="http://schemas.openxmlformats.org/officeDocument/2006/relationships/font" Target="fonts/NotoSansThin-bold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Roboto-italic.fntdata"/><Relationship Id="rId54" Type="http://schemas.openxmlformats.org/officeDocument/2006/relationships/slide" Target="slides/slide44.xml"/><Relationship Id="rId160" Type="http://schemas.openxmlformats.org/officeDocument/2006/relationships/font" Target="fonts/Roboto-bold.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Roboto-regular.fntdata"/><Relationship Id="rId59" Type="http://schemas.openxmlformats.org/officeDocument/2006/relationships/slide" Target="slides/slide49.xml"/><Relationship Id="rId154" Type="http://schemas.openxmlformats.org/officeDocument/2006/relationships/slide" Target="slides/slide144.xml"/><Relationship Id="rId58" Type="http://schemas.openxmlformats.org/officeDocument/2006/relationships/slide" Target="slides/slide48.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8" Type="http://schemas.openxmlformats.org/officeDocument/2006/relationships/font" Target="fonts/NotoSansMedium-boldItalic.fntdata"/><Relationship Id="rId157" Type="http://schemas.openxmlformats.org/officeDocument/2006/relationships/font" Target="fonts/NotoSansMedium-italic.fntdata"/><Relationship Id="rId156" Type="http://schemas.openxmlformats.org/officeDocument/2006/relationships/font" Target="fonts/NotoSansMedium-bold.fntdata"/><Relationship Id="rId155" Type="http://schemas.openxmlformats.org/officeDocument/2006/relationships/font" Target="fonts/NotoSansMedium-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3T13:17:19.162">
    <p:pos x="6000" y="0"/>
    <p:text>Highlight It is an evidence based progamme</p:text>
  </p:cm>
  <p:cm authorId="0" idx="2" dt="2024-02-15T21:39:16.040">
    <p:pos x="6000" y="0"/>
    <p:text>@naagy14@gmail.com - Add some evidence from Mexico</p:text>
  </p:cm>
  <p:cm authorId="0" idx="3" dt="2024-02-23T13:17:19.162">
    <p:pos x="6000" y="0"/>
    <p:text>@naagy14@gmail.com 
Highlighting this to be up in your inbox</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15T22:05:02.898">
    <p:pos x="6000" y="0"/>
    <p:text>Check the QR code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15T22:36:20.604">
    <p:pos x="187" y="708"/>
    <p:text>Crianza con Conciencia+</p:text>
  </p:cm>
  <p:cm authorId="0" idx="6" dt="2024-02-15T22:36:20.604">
    <p:pos x="187" y="708"/>
    <p:text>Not for 2000 version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2-23T15:14:59.823">
    <p:pos x="6000" y="0"/>
    <p:text>@grm.lmt@gmail.com - Add instructions for modelling
_Reassigned to grm.lmt@gmail.com_</p:text>
  </p:cm>
  <p:cm authorId="0" idx="8" dt="2024-02-23T15:14:59.823">
    <p:pos x="6000" y="0"/>
    <p:text>@grm.lmt@gmail.com - Highlighting this so its on top of your inbox</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23T15:15:25.562">
    <p:pos x="6000" y="0"/>
    <p:text>Remove</p:text>
  </p:cm>
  <p:cm authorId="0" idx="10" dt="2024-02-15T22:39:16.722">
    <p:pos x="6000" y="0"/>
    <p:text>@grm.lmt@gmail.com - Share the shorter version here</p:text>
  </p:cm>
  <p:cm authorId="0" idx="11" dt="2024-02-23T15:15:25.562">
    <p:pos x="6000" y="0"/>
    <p:text>@grm.lmt@gmail.com - Highlighting this so its on top of your inbox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a:pPr>
              <a:bidi/>
            </a:p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1000"/>
              </a:spcAft>
              <a:buClr>
                <a:schemeClr val="dk1"/>
              </a:buClr>
              <a:buSzPts val="1100"/>
              <a:buFont typeface="Arial"/>
              <a:buNone/>
              <a:bidi/>
            </a:pPr>
          </a:p>
        </p:txBody>
      </p:sp>
      <p:sp>
        <p:nvSpPr>
          <p:cNvPr id="263" name="Google Shape;263;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b9b1a6c5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b9b1a6c5f1_0_1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bidi/>
            </a:pPr>
            <a:r>
              <a:rPr>
                <a:rtl/>
              </a:rP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bidi/>
            </a:pPr>
            <a:r>
              <a:rPr>
                <a:rtl/>
              </a:rP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bidi/>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r>
              <a:rPr>
                <a:rtl/>
              </a:rPr>
              <a:t>Highlight key points in brief </a:t>
            </a:r>
          </a:p>
        </p:txBody>
      </p:sp>
      <p:sp>
        <p:nvSpPr>
          <p:cNvPr id="349" name="Google Shape;349;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None/>
              <a:bidi/>
            </a:pPr>
            <a:endParaRPr sz="1200">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571" name="Google Shape;1571;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578" name="Google Shape;1578;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585" name="Google Shape;1585;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592" name="Google Shape;1592;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599" name="Google Shape;1599;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06" name="Google Shape;1606;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228600" lvl="0" marL="457200" rtl="0" algn="l">
              <a:lnSpc>
                <a:spcPct val="100000"/>
              </a:lnSpc>
              <a:spcBef>
                <a:spcPts val="0"/>
              </a:spcBef>
              <a:spcAft>
                <a:spcPts val="0"/>
              </a:spcAft>
              <a:buSzPts val="1100"/>
              <a:buNone/>
              <a:bidi/>
            </a:pPr>
          </a:p>
        </p:txBody>
      </p:sp>
      <p:sp>
        <p:nvSpPr>
          <p:cNvPr id="359" name="Google Shape;35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200"/>
              <a:buFont typeface="Arial"/>
              <a:buNone/>
              <a:bidi/>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13" name="Google Shape;1613;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20" name="Google Shape;1620;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32" name="Google Shape;1632;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39" name="Google Shape;1639;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46" name="Google Shape;1646;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53" name="Google Shape;1653;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65" name="Google Shape;1665;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72" name="Google Shape;1672;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79" name="Google Shape;1679;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228600" lvl="0" marL="457200" rtl="0" algn="l">
              <a:lnSpc>
                <a:spcPct val="100000"/>
              </a:lnSpc>
              <a:spcBef>
                <a:spcPts val="0"/>
              </a:spcBef>
              <a:spcAft>
                <a:spcPts val="0"/>
              </a:spcAft>
              <a:buSzPts val="1100"/>
              <a:buNone/>
              <a:bidi/>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86" name="Google Shape;1686;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695" name="Google Shape;1695;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bb9a15ef93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bb9a15ef93_0_127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708" name="Google Shape;1708;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716" name="Google Shape;1716;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724" name="Google Shape;1724;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731" name="Google Shape;1731;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739" name="Google Shape;1739;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747" name="Google Shape;1747;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754" name="Google Shape;1754;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bidi/>
            </a:pPr>
            <a:r>
              <a:rPr>
                <a:rtl/>
              </a:rPr>
              <a:t>Highlight the uniqueness of the program, and collaboration between DIF, NIP, PLH and UNICEF. Evidence-based intervention </a:t>
            </a:r>
            <a:endParaRPr b="1">
              <a:solidFill>
                <a:schemeClr val="dk1"/>
              </a:solidFill>
            </a:endParaRPr>
          </a:p>
        </p:txBody>
      </p:sp>
      <p:sp>
        <p:nvSpPr>
          <p:cNvPr id="407" name="Google Shape;407;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776" name="Google Shape;1776;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1000"/>
              </a:spcAft>
              <a:buClr>
                <a:schemeClr val="dk1"/>
              </a:buClr>
              <a:buSzPts val="1100"/>
              <a:buFont typeface="Arial"/>
              <a:buNone/>
              <a:bidi/>
            </a:pPr>
          </a:p>
        </p:txBody>
      </p:sp>
      <p:sp>
        <p:nvSpPr>
          <p:cNvPr id="1783" name="Google Shape;1783;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298450" lvl="0" marL="457200" rtl="0" algn="just">
              <a:lnSpc>
                <a:spcPct val="115000"/>
              </a:lnSpc>
              <a:spcBef>
                <a:spcPts val="0"/>
              </a:spcBef>
              <a:spcAft>
                <a:spcPts val="1000"/>
              </a:spcAft>
              <a:buClr>
                <a:schemeClr val="dk1"/>
              </a:buClr>
              <a:buSzPts val="1100"/>
              <a:buChar char="●"/>
              <a:bidi/>
            </a:pPr>
            <a:endParaRPr b="1">
              <a:solidFill>
                <a:schemeClr val="dk1"/>
              </a:solidFill>
            </a:endParaRPr>
          </a:p>
        </p:txBody>
      </p:sp>
      <p:sp>
        <p:nvSpPr>
          <p:cNvPr id="415" name="Google Shape;415;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b9a15e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bb9a15ef9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r>
              <a:rPr>
                <a:rtl/>
              </a:rPr>
              <a:t>Crianza con Conciencia+ has three parts: </a:t>
            </a:r>
            <a:br>
              <a:rPr lang="en-US"/>
            </a:br>
            <a:br>
              <a:rPr lang="en-US"/>
            </a:br>
            <a:r>
              <a:rPr>
                <a:rtl/>
              </a:rPr>
              <a:t>1. The in-person onboarding session, that you are a part of right now </a:t>
            </a:r>
          </a:p>
          <a:p>
            <a:pPr indent="0" lvl="0" marL="0" rtl="0" algn="l">
              <a:lnSpc>
                <a:spcPct val="100000"/>
              </a:lnSpc>
              <a:spcBef>
                <a:spcPts val="0"/>
              </a:spcBef>
              <a:spcAft>
                <a:spcPts val="0"/>
              </a:spcAft>
              <a:buSzPts val="1100"/>
              <a:buNone/>
              <a:bidi/>
            </a:pPr>
            <a:r>
              <a:rPr>
                <a:rtl/>
              </a:rPr>
              <a:t>2. Courses on chatbot on WhatsApp where you will learn tips on how to improve your relationship with your girl, boy, or teen. </a:t>
            </a:r>
          </a:p>
          <a:p>
            <a:pPr indent="0" lvl="0" marL="0" rtl="0" algn="l">
              <a:lnSpc>
                <a:spcPct val="100000"/>
              </a:lnSpc>
              <a:spcBef>
                <a:spcPts val="0"/>
              </a:spcBef>
              <a:spcAft>
                <a:spcPts val="0"/>
              </a:spcAft>
              <a:buSzPts val="1100"/>
              <a:buNone/>
              <a:bidi/>
            </a:pPr>
            <a:r>
              <a:rPr>
                <a:rtl/>
              </a:rPr>
              <a:t>3. A WhatsApp group with other parents and facilitators to ask questions, and discuss parenting topics. </a:t>
            </a:r>
          </a:p>
          <a:p>
            <a:pPr indent="0" lvl="0" marL="0" rtl="0" algn="l">
              <a:lnSpc>
                <a:spcPct val="100000"/>
              </a:lnSpc>
              <a:spcBef>
                <a:spcPts val="0"/>
              </a:spcBef>
              <a:spcAft>
                <a:spcPts val="0"/>
              </a:spcAft>
              <a:buSzPts val="1100"/>
              <a:buNone/>
              <a:bidi/>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bidi/>
            </a:pPr>
            <a:endParaRPr b="1">
              <a:solidFill>
                <a:schemeClr val="dk1"/>
              </a:solidFill>
            </a:endParaRPr>
          </a:p>
          <a:p>
            <a:pPr indent="0" lvl="0" marL="0" rtl="0" algn="just">
              <a:lnSpc>
                <a:spcPct val="150000"/>
              </a:lnSpc>
              <a:spcBef>
                <a:spcPts val="1200"/>
              </a:spcBef>
              <a:spcAft>
                <a:spcPts val="0"/>
              </a:spcAft>
              <a:buSzPts val="1100"/>
              <a:buNone/>
              <a:bidi/>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bidi/>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9a15ef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9a15ef9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bidi/>
            </a:pPr>
            <a:r>
              <a:rPr>
                <a:rtl/>
              </a:rPr>
              <a:t>Parents receive daily parenting tips via WhatsApp to help them with their relationship with their girl, boy, or teen (requiring only 5 minutes per day). Parents will receive 5 lessons on improving their relationship with their girl, boy, or teen: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bidi/>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b9a15ef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bb9a15ef9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defRPr sz="1200">
                <a:solidFill>
                  <a:schemeClr val="dk1"/>
                </a:solidFill>
              </a:defRPr>
              <a:bidi/>
            </a:pPr>
            <a:r>
              <a:rPr>
                <a:rtl/>
              </a:rPr>
              <a:t>Share the name and the objective of each lesson with the parents.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b9a15ef9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bb9a15ef9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b9a15ef9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bb9a15ef9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bidi/>
            </a:pPr>
            <a:r>
              <a:rPr>
                <a:rtl/>
              </a:rP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bidi/>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b9a15ef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bb9a15ef9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bidi/>
            </a:pPr>
            <a:r>
              <a:rPr>
                <a:rtl/>
              </a:rP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There are three chat sessions: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Day 3:  Self-talk: WhatsApp Chat session on self-talk and stress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Day 5: Saying Goodbye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SzPts val="1100"/>
              <a:buNone/>
              <a:bidi/>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bidi/>
            </a:pPr>
            <a:r>
              <a:rPr>
                <a:rtl/>
              </a:rPr>
              <a:t>The Facilitator will only share discussion prompts in the WhatsApp Support group. Facilitators are </a:t>
            </a:r>
            <a:r>
              <a:rPr b="1">
                <a:rtl/>
              </a:rPr>
              <a:t>not moderators</a:t>
            </a:r>
            <a:r>
              <a:rPr>
                <a:rtl/>
              </a:rP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bidi/>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b9a15ef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bb9a15ef9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r>
              <a:rPr>
                <a:rtl/>
              </a:rPr>
              <a:t>Here is an overview of how the five days of the program will look like: </a:t>
            </a:r>
            <a:br>
              <a:rPr lang="en-US"/>
            </a:b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b9a15ef93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bb9a15ef93_0_1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r>
              <a:rPr>
                <a:rtl/>
              </a:rPr>
              <a:t>Here is an overview of how the five days of the program will look like: </a:t>
            </a:r>
            <a:br>
              <a:rPr lang="en-US"/>
            </a:b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640" name="Google Shape;640;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651" name="Google Shape;651;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659" name="Google Shape;659;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bidi/>
            </a:pPr>
            <a:r>
              <a:rPr>
                <a:rtl/>
              </a:rP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bidi/>
            </a:pPr>
            <a:r>
              <a:rPr>
                <a:rtl/>
              </a:rP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bidi/>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b9b1a6c5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b9b1a6c5f1_0_10: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827" name="Google Shape;827;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834" name="Google Shape;834;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b9a15ef93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bidi/>
            </a:pPr>
            <a:r>
              <a:rPr>
                <a:rtl/>
              </a:rP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defRPr sz="1200">
                <a:solidFill>
                  <a:srgbClr val="113D5C"/>
                </a:solidFill>
                <a:latin typeface="Noto Sans"/>
                <a:ea typeface="Noto Sans"/>
                <a:cs typeface="Noto Sans"/>
                <a:sym typeface="Noto Sans"/>
              </a:defRPr>
              <a:bidi/>
            </a:pPr>
            <a:r>
              <a:rPr>
                <a:rtl/>
              </a:rP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bidi/>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SzPts val="1100"/>
              <a:buNone/>
              <a:defRPr b="1" sz="1200">
                <a:solidFill>
                  <a:srgbClr val="113D5C"/>
                </a:solidFill>
                <a:latin typeface="Noto Sans"/>
                <a:ea typeface="Noto Sans"/>
                <a:cs typeface="Noto Sans"/>
                <a:sym typeface="Noto Sans"/>
              </a:defRPr>
              <a:bidi/>
            </a:pPr>
            <a:r>
              <a:rPr>
                <a:rtl/>
              </a:rP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SzPts val="1100"/>
              <a:buNone/>
              <a:bidi/>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bidi/>
            </a:pPr>
          </a:p>
        </p:txBody>
      </p:sp>
      <p:sp>
        <p:nvSpPr>
          <p:cNvPr id="839" name="Google Shape;839;g2bb9a15ef9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bb9a15ef93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bidi/>
            </a:pPr>
            <a:r>
              <a:rPr>
                <a:solidFill>
                  <a:srgbClr val="113D5C"/>
                </a:solidFill>
                <a:rtl/>
              </a:rPr>
              <a:t>Instructions (</a:t>
            </a:r>
            <a:r>
              <a:rPr u="sng">
                <a:solidFill>
                  <a:srgbClr val="1155CC"/>
                </a:solidFill>
                <a:hlinkClick r:id="rId2">
                  <a:extLst>
                    <a:ext uri="{A12FA001-AC4F-418D-AE19-62706E023703}">
                      <ahyp:hlinkClr val="tx"/>
                    </a:ext>
                  </a:extLst>
                </a:hlinkClick>
                <a:rtl/>
              </a:rPr>
              <a:t>Slide</a:t>
            </a:r>
            <a:r>
              <a:rPr>
                <a:solidFill>
                  <a:srgbClr val="113D5C"/>
                </a:solidFill>
                <a:rt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participants if they have any questions.</a:t>
            </a:r>
          </a:p>
        </p:txBody>
      </p:sp>
      <p:sp>
        <p:nvSpPr>
          <p:cNvPr id="847" name="Google Shape;847;g2bb9a15ef93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b9a15ef93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bidi/>
            </a:pPr>
            <a:r>
              <a:rPr>
                <a:solidFill>
                  <a:srgbClr val="113D5C"/>
                </a:solidFill>
                <a:rtl/>
              </a:rPr>
              <a:t>Instructions (</a:t>
            </a:r>
            <a:r>
              <a:rPr u="sng">
                <a:solidFill>
                  <a:srgbClr val="1155CC"/>
                </a:solidFill>
                <a:hlinkClick r:id="rId2">
                  <a:extLst>
                    <a:ext uri="{A12FA001-AC4F-418D-AE19-62706E023703}">
                      <ahyp:hlinkClr val="tx"/>
                    </a:ext>
                  </a:extLst>
                </a:hlinkClick>
                <a:rtl/>
              </a:rPr>
              <a:t>Slide</a:t>
            </a:r>
            <a:r>
              <a:rPr>
                <a:solidFill>
                  <a:srgbClr val="113D5C"/>
                </a:solidFill>
                <a:rt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participants if they have any questions.</a:t>
            </a:r>
          </a:p>
        </p:txBody>
      </p:sp>
      <p:sp>
        <p:nvSpPr>
          <p:cNvPr id="854" name="Google Shape;854;g2bb9a15ef9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bb9a15ef93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bidi/>
            </a:pPr>
            <a:r>
              <a:rPr>
                <a:solidFill>
                  <a:srgbClr val="113D5C"/>
                </a:solidFill>
                <a:rtl/>
              </a:rPr>
              <a:t>Instructions (</a:t>
            </a:r>
            <a:r>
              <a:rPr u="sng">
                <a:solidFill>
                  <a:srgbClr val="1155CC"/>
                </a:solidFill>
                <a:hlinkClick r:id="rId2">
                  <a:extLst>
                    <a:ext uri="{A12FA001-AC4F-418D-AE19-62706E023703}">
                      <ahyp:hlinkClr val="tx"/>
                    </a:ext>
                  </a:extLst>
                </a:hlinkClick>
                <a:rtl/>
              </a:rPr>
              <a:t>Slide</a:t>
            </a:r>
            <a:r>
              <a:rPr>
                <a:solidFill>
                  <a:srgbClr val="113D5C"/>
                </a:solidFill>
                <a:rt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participants if they have any questions.</a:t>
            </a:r>
          </a:p>
        </p:txBody>
      </p:sp>
      <p:sp>
        <p:nvSpPr>
          <p:cNvPr id="861" name="Google Shape;861;g2bb9a15ef9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bb9a15ef93_0_5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bidi/>
            </a:pPr>
            <a:r>
              <a:rPr>
                <a:rtl/>
              </a:rP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Save the Crianza con Conciencia+ chatbot phone number (+6-012-292-7434</a:t>
            </a:r>
            <a:r>
              <a:rPr>
                <a:highlight>
                  <a:srgbClr val="FFFFFF"/>
                </a:highlight>
                <a:rtl/>
              </a:rPr>
              <a:t>) </a:t>
            </a:r>
            <a:r>
              <a:rPr>
                <a:rtl/>
              </a:rP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bidi/>
            </a:pPr>
          </a:p>
        </p:txBody>
      </p:sp>
      <p:sp>
        <p:nvSpPr>
          <p:cNvPr id="868" name="Google Shape;868;g2bb9a15ef93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bb9a15ef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bb9a15ef9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1800"/>
              </a:spcBef>
              <a:spcAft>
                <a:spcPts val="0"/>
              </a:spcAft>
              <a:buSzPts val="1100"/>
              <a:buNone/>
              <a:bidi/>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b9a15ef93_0_5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Open WhatsApp, search for ‘Crianza con Conciencia+’ and start a chat by typing INICIAR. </a:t>
            </a:r>
          </a:p>
        </p:txBody>
      </p:sp>
      <p:sp>
        <p:nvSpPr>
          <p:cNvPr id="893" name="Google Shape;893;g2bb9a15ef93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bb9a15ef9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bb9a15ef93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1800"/>
              </a:spcBef>
              <a:spcAft>
                <a:spcPts val="0"/>
              </a:spcAft>
              <a:buSzPts val="1100"/>
              <a:buNone/>
              <a:bidi/>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b9a15ef93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2bb9a15ef93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1800"/>
              </a:spcBef>
              <a:spcAft>
                <a:spcPts val="0"/>
              </a:spcAft>
              <a:buSzPts val="1100"/>
              <a:buNone/>
              <a:bidi/>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bb9a15ef93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marR="281175" rtl="0" algn="just">
              <a:spcBef>
                <a:spcPts val="0"/>
              </a:spcBef>
              <a:spcAft>
                <a:spcPts val="0"/>
              </a:spcAft>
              <a:buSzPts val="1100"/>
              <a:buNone/>
              <a:defRPr sz="1200">
                <a:solidFill>
                  <a:srgbClr val="113D5C"/>
                </a:solidFill>
                <a:latin typeface="Noto Sans"/>
                <a:ea typeface="Noto Sans"/>
                <a:cs typeface="Noto Sans"/>
                <a:sym typeface="Noto Sans"/>
              </a:defRPr>
              <a:bidi/>
            </a:pPr>
            <a:r>
              <a:rPr>
                <a:rtl/>
              </a:rP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bidi/>
            </a:pPr>
            <a:r>
              <a:rPr>
                <a:rtl/>
              </a:rP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bidi/>
            </a:pPr>
            <a:br>
              <a:rPr b="1" lang="en-US" sz="1200" u="sng">
                <a:solidFill>
                  <a:schemeClr val="dk1"/>
                </a:solidFill>
              </a:rPr>
            </a:br>
            <a:r>
              <a:rPr>
                <a:rtl/>
              </a:rP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bidi/>
            </a:pPr>
            <a:endParaRPr b="1" sz="1200" u="sng">
              <a:solidFill>
                <a:schemeClr val="dk1"/>
              </a:solidFill>
            </a:endParaRPr>
          </a:p>
        </p:txBody>
      </p:sp>
      <p:sp>
        <p:nvSpPr>
          <p:cNvPr id="942" name="Google Shape;942;g2bb9a15ef9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bb9a15ef93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bidi/>
            </a:pPr>
            <a:endParaRPr b="1" sz="1200" u="sng">
              <a:solidFill>
                <a:schemeClr val="dk1"/>
              </a:solidFill>
            </a:endParaRPr>
          </a:p>
        </p:txBody>
      </p:sp>
      <p:sp>
        <p:nvSpPr>
          <p:cNvPr id="950" name="Google Shape;950;g2bb9a15ef93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b9a15ef93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269999" marR="281175" rtl="0" algn="just">
              <a:spcBef>
                <a:spcPts val="0"/>
              </a:spcBef>
              <a:spcAft>
                <a:spcPts val="0"/>
              </a:spcAft>
              <a:buSzPts val="1100"/>
              <a:buNone/>
              <a:defRPr sz="1200">
                <a:solidFill>
                  <a:srgbClr val="113D5C"/>
                </a:solidFill>
                <a:latin typeface="Noto Sans"/>
                <a:ea typeface="Noto Sans"/>
                <a:cs typeface="Noto Sans"/>
                <a:sym typeface="Noto Sans"/>
              </a:defRPr>
              <a:bidi/>
            </a:pPr>
            <a:r>
              <a:rPr>
                <a:rtl/>
              </a:rP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bidi/>
            </a:pPr>
            <a:endParaRPr b="1" sz="1200" u="sng">
              <a:solidFill>
                <a:schemeClr val="dk1"/>
              </a:solidFill>
            </a:endParaRPr>
          </a:p>
        </p:txBody>
      </p:sp>
      <p:sp>
        <p:nvSpPr>
          <p:cNvPr id="959" name="Google Shape;959;g2bb9a15ef9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b9a15ef93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bidi/>
            </a:pPr>
            <a:r>
              <a:rPr>
                <a:rtl/>
              </a:rP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Play the video on the screen. Ask participants if they have any questions.</a:t>
            </a:r>
            <a:endParaRPr b="1" sz="1200" u="sng">
              <a:solidFill>
                <a:schemeClr val="dk1"/>
              </a:solidFill>
            </a:endParaRPr>
          </a:p>
        </p:txBody>
      </p:sp>
      <p:sp>
        <p:nvSpPr>
          <p:cNvPr id="967" name="Google Shape;967;g2bb9a15ef9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b9a15ef93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54000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bidi/>
            </a:pPr>
            <a:r>
              <a:rPr>
                <a:rtl/>
              </a:rP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Text, Images, and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Select this option if reading is challenging for you, and you </a:t>
            </a:r>
            <a:r>
              <a:rPr b="1">
                <a:rtl/>
              </a:rPr>
              <a:t>don</a:t>
            </a:r>
            <a:r>
              <a:rPr>
                <a:rtl/>
              </a:rPr>
              <a:t>’</a:t>
            </a:r>
            <a:r>
              <a:rPr b="1">
                <a:rtl/>
              </a:rPr>
              <a:t>t </a:t>
            </a:r>
            <a:r>
              <a:rPr>
                <a:rtl/>
              </a:rP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Select this option if reading is challenging for you, and you </a:t>
            </a:r>
            <a:r>
              <a:rPr b="1">
                <a:rtl/>
              </a:rPr>
              <a:t>do </a:t>
            </a:r>
            <a:r>
              <a:rPr>
                <a:rtl/>
              </a:rP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Text and Images Only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Select this option if reading is </a:t>
            </a:r>
            <a:r>
              <a:rPr b="1">
                <a:rtl/>
              </a:rPr>
              <a:t>NOT </a:t>
            </a:r>
            <a:r>
              <a:rPr>
                <a:rtl/>
              </a:rPr>
              <a:t>challenging for you, and you </a:t>
            </a:r>
            <a:r>
              <a:rPr b="1">
                <a:rtl/>
              </a:rPr>
              <a:t>do </a:t>
            </a:r>
            <a:r>
              <a:rPr>
                <a:rtl/>
              </a:rP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bidi/>
            </a:pPr>
            <a:endParaRPr b="1" sz="1200" u="sng">
              <a:solidFill>
                <a:schemeClr val="dk1"/>
              </a:solidFill>
            </a:endParaRPr>
          </a:p>
        </p:txBody>
      </p:sp>
      <p:sp>
        <p:nvSpPr>
          <p:cNvPr id="973" name="Google Shape;973;g2bb9a15ef9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bb9a15ef93_0_1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l">
              <a:lnSpc>
                <a:spcPct val="100000"/>
              </a:lnSpc>
              <a:spcBef>
                <a:spcPts val="0"/>
              </a:spcBef>
              <a:spcAft>
                <a:spcPts val="0"/>
              </a:spcAft>
              <a:buSzPts val="1400"/>
              <a:buNone/>
              <a:bidi/>
            </a:pPr>
          </a:p>
        </p:txBody>
      </p:sp>
      <p:sp>
        <p:nvSpPr>
          <p:cNvPr id="990" name="Google Shape;990;g2bb9a15ef93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bb9a15ef93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bidi/>
            </a:pPr>
            <a:r>
              <a:rPr>
                <a:rtl/>
              </a:rP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bidi/>
            </a:pPr>
            <a:r>
              <a:rPr>
                <a:rtl/>
              </a:rP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SzPts val="1100"/>
              <a:buNone/>
              <a:bidi/>
            </a:pPr>
            <a:endParaRPr sz="1200" u="sng">
              <a:solidFill>
                <a:srgbClr val="113D5C"/>
              </a:solidFill>
              <a:latin typeface="Noto Sans"/>
              <a:ea typeface="Noto Sans"/>
              <a:cs typeface="Noto Sans"/>
              <a:sym typeface="Noto Sans"/>
            </a:endParaRPr>
          </a:p>
        </p:txBody>
      </p:sp>
      <p:sp>
        <p:nvSpPr>
          <p:cNvPr id="1000" name="Google Shape;1000;g2bb9a15ef9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b9a15ef93_0_10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bidi/>
            </a:pPr>
            <a:r>
              <a:rPr>
                <a:rtl/>
              </a:rP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bidi/>
            </a:pPr>
            <a:r>
              <a:rPr>
                <a:rtl/>
              </a:rP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SemiBold"/>
                <a:ea typeface="Noto Sans SemiBold"/>
                <a:cs typeface="Noto Sans SemiBold"/>
                <a:sym typeface="Noto Sans SemiBold"/>
              </a:defRPr>
              <a:bidi/>
            </a:pPr>
            <a:r>
              <a:rPr>
                <a:rtl/>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Everyone’s lesson will look a little different, as the lessons are personalised to the parent’s profile.</a:t>
            </a:r>
          </a:p>
        </p:txBody>
      </p:sp>
      <p:sp>
        <p:nvSpPr>
          <p:cNvPr id="1006" name="Google Shape;1006;g2bb9a15ef93_0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bb9a15ef93_0_1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bidi/>
            </a:pPr>
            <a:endParaRPr b="1" sz="1200" u="sng">
              <a:solidFill>
                <a:schemeClr val="dk1"/>
              </a:solidFill>
            </a:endParaRPr>
          </a:p>
        </p:txBody>
      </p:sp>
      <p:sp>
        <p:nvSpPr>
          <p:cNvPr id="1011" name="Google Shape;1011;g2bb9a15ef93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bb9a15ef93_0_1031: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None/>
              <a:defRPr sz="1200">
                <a:solidFill>
                  <a:srgbClr val="113D5C"/>
                </a:solidFill>
                <a:latin typeface="Noto Sans SemiBold"/>
                <a:ea typeface="Noto Sans SemiBold"/>
                <a:cs typeface="Noto Sans SemiBold"/>
                <a:sym typeface="Noto Sans SemiBold"/>
              </a:defRPr>
              <a:bidi/>
            </a:pPr>
            <a:r>
              <a:rPr>
                <a:rtl/>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bidi/>
            </a:pPr>
            <a:r>
              <a:rPr>
                <a:rtl/>
              </a:rP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sz="1200">
                <a:solidFill>
                  <a:srgbClr val="113D5C"/>
                </a:solidFill>
                <a:latin typeface="Noto Sans SemiBold"/>
                <a:ea typeface="Noto Sans SemiBold"/>
                <a:cs typeface="Noto Sans SemiBold"/>
                <a:sym typeface="Noto Sans SemiBold"/>
              </a:defRPr>
              <a:bidi/>
            </a:pPr>
            <a:r>
              <a:rPr>
                <a:rtl/>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bidi/>
            </a:pPr>
            <a:r>
              <a:rPr>
                <a:rtl/>
              </a:rP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defRPr sz="1200">
                <a:solidFill>
                  <a:srgbClr val="113D5C"/>
                </a:solidFill>
                <a:latin typeface="Noto Sans"/>
                <a:ea typeface="Noto Sans"/>
                <a:cs typeface="Noto Sans"/>
                <a:sym typeface="Noto Sans"/>
              </a:defRPr>
              <a:bidi/>
            </a:pPr>
            <a:r>
              <a:rPr>
                <a:rtl/>
              </a:rPr>
              <a:t>Ask the parents if they have any questions about using Crianza con Conciencia+ Chatbot </a:t>
            </a:r>
          </a:p>
        </p:txBody>
      </p:sp>
      <p:sp>
        <p:nvSpPr>
          <p:cNvPr id="1030" name="Google Shape;1030;g2bb9a15ef93_0_1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bb9a15ef93_0_1051: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bidi/>
            </a:pPr>
            <a:r>
              <a:rPr>
                <a:rtl/>
              </a:rPr>
              <a:t>Using MENU to change the settings </a:t>
            </a:r>
          </a:p>
        </p:txBody>
      </p:sp>
      <p:sp>
        <p:nvSpPr>
          <p:cNvPr id="1051" name="Google Shape;1051;g2bb9a15ef93_0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bb9a15ef93_0_105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bidi/>
            </a:pPr>
            <a:r>
              <a:rPr>
                <a:rtl/>
              </a:rPr>
              <a:t>Using MENU to revisit the lessons they have completed </a:t>
            </a:r>
          </a:p>
        </p:txBody>
      </p:sp>
      <p:sp>
        <p:nvSpPr>
          <p:cNvPr id="1057" name="Google Shape;1057;g2bb9a15ef93_0_1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Clr>
                <a:schemeClr val="dk1"/>
              </a:buClr>
              <a:buSzPts val="1100"/>
              <a:buFont typeface="Arial"/>
              <a:buNone/>
              <a:bidi/>
            </a:pPr>
          </a:p>
        </p:txBody>
      </p:sp>
      <p:sp>
        <p:nvSpPr>
          <p:cNvPr id="319" name="Google Shape;319;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bb9a15ef93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bb9a15ef93_0_1242: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endParaRPr b="1" sz="1200" u="sng">
              <a:solidFill>
                <a:schemeClr val="dk1"/>
              </a:solidFill>
            </a:endParaRPr>
          </a:p>
        </p:txBody>
      </p:sp>
      <p:sp>
        <p:nvSpPr>
          <p:cNvPr id="1079" name="Google Shape;1079;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endParaRPr b="1" sz="1200" u="sng">
              <a:solidFill>
                <a:schemeClr val="dk1"/>
              </a:solidFill>
            </a:endParaRPr>
          </a:p>
        </p:txBody>
      </p:sp>
      <p:sp>
        <p:nvSpPr>
          <p:cNvPr id="1089" name="Google Shape;1089;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endParaRPr b="1" sz="1200" u="sng">
              <a:solidFill>
                <a:schemeClr val="dk1"/>
              </a:solidFill>
            </a:endParaRPr>
          </a:p>
        </p:txBody>
      </p:sp>
      <p:sp>
        <p:nvSpPr>
          <p:cNvPr id="1112" name="Google Shape;1112;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130" name="Google Shape;1130;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153" name="Google Shape;1153;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r>
              <a:rPr>
                <a:rtl/>
              </a:rPr>
              <a:t>Group welcome </a:t>
            </a:r>
          </a:p>
        </p:txBody>
      </p:sp>
      <p:sp>
        <p:nvSpPr>
          <p:cNvPr id="332" name="Google Shape;332;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176" name="Google Shape;1176;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1000"/>
              </a:spcAft>
              <a:buClr>
                <a:schemeClr val="dk1"/>
              </a:buClr>
              <a:buSzPts val="1100"/>
              <a:buFont typeface="Arial"/>
              <a:buNone/>
              <a:bidi/>
            </a:pPr>
          </a:p>
        </p:txBody>
      </p:sp>
      <p:sp>
        <p:nvSpPr>
          <p:cNvPr id="1189" name="Google Shape;1189;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r>
              <a:rPr>
                <a:rtl/>
              </a:rPr>
              <a:t>Group welcome </a:t>
            </a:r>
          </a:p>
        </p:txBody>
      </p:sp>
      <p:sp>
        <p:nvSpPr>
          <p:cNvPr id="1221" name="Google Shape;1221;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250" name="Google Shape;1250;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257" name="Google Shape;1257;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264" name="Google Shape;1264;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1271" name="Google Shape;1271;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None/>
              <a:bidi/>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64" name="Shape 64"/>
        <p:cNvGrpSpPr/>
        <p:nvPr/>
      </p:nvGrpSpPr>
      <p:grpSpPr>
        <a:xfrm>
          <a:off x="0" y="0"/>
          <a:ext cx="0" cy="0"/>
          <a:chOff x="0" y="0"/>
          <a:chExt cx="0" cy="0"/>
        </a:xfrm>
      </p:grpSpPr>
      <p:pic>
        <p:nvPicPr>
          <p:cNvPr id="65" name="Google Shape;65;p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6" name="Google Shape;66;p18"/>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67" name="Google Shape;67;p18"/>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 name="Google Shape;68;p18"/>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73" name="Google Shape;73;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74" name="Google Shape;74;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75" name="Google Shape;75;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76" name="Google Shape;76;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77" name="Google Shape;77;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78" name="Shape 78"/>
        <p:cNvGrpSpPr/>
        <p:nvPr/>
      </p:nvGrpSpPr>
      <p:grpSpPr>
        <a:xfrm>
          <a:off x="0" y="0"/>
          <a:ext cx="0" cy="0"/>
          <a:chOff x="0" y="0"/>
          <a:chExt cx="0" cy="0"/>
        </a:xfrm>
      </p:grpSpPr>
      <p:pic>
        <p:nvPicPr>
          <p:cNvPr id="79" name="Google Shape;79;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0" name="Google Shape;80;p20"/>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81" name="Google Shape;81;p20"/>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5" name="Google Shape;85;p20"/>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86" name="Google Shape;86;p20"/>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8" name="Google Shape;88;p20"/>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9" name="Google Shape;89;p20"/>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2" name="Google Shape;92;p2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93" name="Google Shape;93;p2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94" name="Google Shape;94;p2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95" name="Google Shape;95;p2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96" name="Google Shape;96;p2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9" name="Google Shape;99;p22"/>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0" name="Google Shape;100;p22"/>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1" name="Google Shape;101;p22"/>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2" name="Google Shape;102;p22"/>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3" name="Google Shape;103;p22"/>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04" name="Shape 104"/>
        <p:cNvGrpSpPr/>
        <p:nvPr/>
      </p:nvGrpSpPr>
      <p:grpSpPr>
        <a:xfrm>
          <a:off x="0" y="0"/>
          <a:ext cx="0" cy="0"/>
          <a:chOff x="0" y="0"/>
          <a:chExt cx="0" cy="0"/>
        </a:xfrm>
      </p:grpSpPr>
      <p:pic>
        <p:nvPicPr>
          <p:cNvPr id="105" name="Google Shape;105;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6" name="Google Shape;106;p23"/>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07" name="Google Shape;107;p23"/>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23"/>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9" name="Google Shape;109;p23"/>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10" name="Google Shape;110;p23"/>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3"/>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12" name="Shape 112"/>
        <p:cNvGrpSpPr/>
        <p:nvPr/>
      </p:nvGrpSpPr>
      <p:grpSpPr>
        <a:xfrm>
          <a:off x="0" y="0"/>
          <a:ext cx="0" cy="0"/>
          <a:chOff x="0" y="0"/>
          <a:chExt cx="0" cy="0"/>
        </a:xfrm>
      </p:grpSpPr>
      <p:sp>
        <p:nvSpPr>
          <p:cNvPr id="113" name="Google Shape;113;p24"/>
          <p:cNvSpPr/>
          <p:nvPr>
            <p:ph idx="2" type="pic"/>
          </p:nvPr>
        </p:nvSpPr>
        <p:spPr>
          <a:xfrm>
            <a:off x="61" y="0"/>
            <a:ext cx="3704100" cy="4403100"/>
          </a:xfrm>
          <a:prstGeom prst="rect">
            <a:avLst/>
          </a:prstGeom>
          <a:noFill/>
          <a:ln>
            <a:noFill/>
          </a:ln>
        </p:spPr>
      </p:sp>
      <p:sp>
        <p:nvSpPr>
          <p:cNvPr id="114" name="Google Shape;114;p24"/>
          <p:cNvSpPr/>
          <p:nvPr>
            <p:ph idx="3" type="pic"/>
          </p:nvPr>
        </p:nvSpPr>
        <p:spPr>
          <a:xfrm>
            <a:off x="5439966" y="0"/>
            <a:ext cx="3704100" cy="4403100"/>
          </a:xfrm>
          <a:prstGeom prst="rect">
            <a:avLst/>
          </a:prstGeom>
          <a:noFill/>
          <a:ln>
            <a:noFill/>
          </a:ln>
        </p:spPr>
      </p:sp>
      <p:pic>
        <p:nvPicPr>
          <p:cNvPr id="115" name="Google Shape;115;p24"/>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16" name="Google Shape;116;p24"/>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8" name="Google Shape;118;p24"/>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19" name="Google Shape;119;p24"/>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4"/>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3" name="Google Shape;123;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4" name="Google Shape;124;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5" name="Google Shape;125;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6" name="Google Shape;126;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7" name="Google Shape;127;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28" name="Shape 128"/>
        <p:cNvGrpSpPr/>
        <p:nvPr/>
      </p:nvGrpSpPr>
      <p:grpSpPr>
        <a:xfrm>
          <a:off x="0" y="0"/>
          <a:ext cx="0" cy="0"/>
          <a:chOff x="0" y="0"/>
          <a:chExt cx="0" cy="0"/>
        </a:xfrm>
      </p:grpSpPr>
      <p:sp>
        <p:nvSpPr>
          <p:cNvPr id="129" name="Google Shape;129;p2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1" name="Google Shape;131;p2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2" name="Google Shape;132;p2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33" name="Google Shape;133;p2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34" name="Google Shape;134;p26"/>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35" name="Shape 135"/>
        <p:cNvGrpSpPr/>
        <p:nvPr/>
      </p:nvGrpSpPr>
      <p:grpSpPr>
        <a:xfrm>
          <a:off x="0" y="0"/>
          <a:ext cx="0" cy="0"/>
          <a:chOff x="0" y="0"/>
          <a:chExt cx="0" cy="0"/>
        </a:xfrm>
      </p:grpSpPr>
      <p:sp>
        <p:nvSpPr>
          <p:cNvPr id="136" name="Google Shape;136;p27"/>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7"/>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8" name="Google Shape;138;p27"/>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9" name="Google Shape;139;p27"/>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0" name="Google Shape;140;p27"/>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1" name="Google Shape;141;p27"/>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2" name="Google Shape;142;p27"/>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43" name="Shape 143"/>
        <p:cNvGrpSpPr/>
        <p:nvPr/>
      </p:nvGrpSpPr>
      <p:grpSpPr>
        <a:xfrm>
          <a:off x="0" y="0"/>
          <a:ext cx="0" cy="0"/>
          <a:chOff x="0" y="0"/>
          <a:chExt cx="0" cy="0"/>
        </a:xfrm>
      </p:grpSpPr>
      <p:sp>
        <p:nvSpPr>
          <p:cNvPr id="144" name="Google Shape;144;p28"/>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28"/>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46" name="Google Shape;146;p2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47" name="Google Shape;147;p2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8" name="Google Shape;148;p2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9" name="Google Shape;149;p28"/>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51" name="Shape 151"/>
        <p:cNvGrpSpPr/>
        <p:nvPr/>
      </p:nvGrpSpPr>
      <p:grpSpPr>
        <a:xfrm>
          <a:off x="0" y="0"/>
          <a:ext cx="0" cy="0"/>
          <a:chOff x="0" y="0"/>
          <a:chExt cx="0" cy="0"/>
        </a:xfrm>
      </p:grpSpPr>
      <p:sp>
        <p:nvSpPr>
          <p:cNvPr id="152" name="Google Shape;152;p29"/>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29"/>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54" name="Google Shape;154;p29"/>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55" name="Google Shape;155;p29"/>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56" name="Google Shape;156;p29"/>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57" name="Google Shape;157;p29"/>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8" name="Google Shape;158;p29"/>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 name="Google Shape;159;p29"/>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0" name="Google Shape;160;p29"/>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1" name="Google Shape;161;p29"/>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2" name="Google Shape;162;p29"/>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29"/>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4" name="Google Shape;164;p29"/>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29"/>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66" name="Shape 166"/>
        <p:cNvGrpSpPr/>
        <p:nvPr/>
      </p:nvGrpSpPr>
      <p:grpSpPr>
        <a:xfrm>
          <a:off x="0" y="0"/>
          <a:ext cx="0" cy="0"/>
          <a:chOff x="0" y="0"/>
          <a:chExt cx="0" cy="0"/>
        </a:xfrm>
      </p:grpSpPr>
      <p:sp>
        <p:nvSpPr>
          <p:cNvPr id="167" name="Google Shape;167;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9" name="Google Shape;169;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0" name="Google Shape;170;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1" name="Google Shape;171;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2" name="Google Shape;172;p30"/>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3" name="Google Shape;173;p30"/>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4" name="Google Shape;174;p30"/>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5" name="Google Shape;175;p30"/>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6" name="Google Shape;176;p30"/>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7" name="Google Shape;177;p30"/>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8" name="Google Shape;178;p30"/>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9" name="Google Shape;179;p30"/>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0"/>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1" name="Google Shape;181;p30"/>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2" name="Google Shape;182;p30"/>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3" name="Google Shape;183;p30"/>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184" name="Shape 184"/>
        <p:cNvGrpSpPr/>
        <p:nvPr/>
      </p:nvGrpSpPr>
      <p:grpSpPr>
        <a:xfrm>
          <a:off x="0" y="0"/>
          <a:ext cx="0" cy="0"/>
          <a:chOff x="0" y="0"/>
          <a:chExt cx="0" cy="0"/>
        </a:xfrm>
      </p:grpSpPr>
      <p:sp>
        <p:nvSpPr>
          <p:cNvPr id="185" name="Google Shape;185;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6" name="Google Shape;186;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7" name="Google Shape;187;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8" name="Google Shape;188;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9" name="Google Shape;189;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90" name="Google Shape;190;p31"/>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1"/>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1"/>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1"/>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1"/>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1"/>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96" name="Google Shape;196;p31"/>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197" name="Google Shape;197;p31"/>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198" name="Google Shape;198;p31"/>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199" name="Shape 199"/>
        <p:cNvGrpSpPr/>
        <p:nvPr/>
      </p:nvGrpSpPr>
      <p:grpSpPr>
        <a:xfrm>
          <a:off x="0" y="0"/>
          <a:ext cx="0" cy="0"/>
          <a:chOff x="0" y="0"/>
          <a:chExt cx="0" cy="0"/>
        </a:xfrm>
      </p:grpSpPr>
      <p:sp>
        <p:nvSpPr>
          <p:cNvPr id="200" name="Google Shape;200;p3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3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3" name="Google Shape;203;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4" name="Google Shape;204;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5" name="Google Shape;205;p32"/>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2"/>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2"/>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2"/>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2"/>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2"/>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2"/>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2"/>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3" name="Google Shape;213;p3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14" name="Google Shape;214;p32"/>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15" name="Google Shape;215;p32"/>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16" name="Google Shape;216;p32"/>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7" name="Shape 21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3" name="Shape 22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27" name="Google Shape;227;p37"/>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28" name="Google Shape;228;p37"/>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29" name="Google Shape;229;p37"/>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230" name="Google Shape;230;p37"/>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31" name="Google Shape;231;p37"/>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32" name="Shape 232"/>
        <p:cNvGrpSpPr/>
        <p:nvPr/>
      </p:nvGrpSpPr>
      <p:grpSpPr>
        <a:xfrm>
          <a:off x="0" y="0"/>
          <a:ext cx="0" cy="0"/>
          <a:chOff x="0" y="0"/>
          <a:chExt cx="0" cy="0"/>
        </a:xfrm>
      </p:grpSpPr>
      <p:sp>
        <p:nvSpPr>
          <p:cNvPr id="233" name="Google Shape;233;p3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3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5" name="Google Shape;235;p3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6" name="Google Shape;236;p3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7" name="Google Shape;237;p3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8" name="Google Shape;238;p3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 name="Google Shape;243;p3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4" name="Google Shape;244;p3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5" name="Google Shape;245;p3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46" name="Google Shape;246;p3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47" name="Shape 247"/>
        <p:cNvGrpSpPr/>
        <p:nvPr/>
      </p:nvGrpSpPr>
      <p:grpSpPr>
        <a:xfrm>
          <a:off x="0" y="0"/>
          <a:ext cx="0" cy="0"/>
          <a:chOff x="0" y="0"/>
          <a:chExt cx="0" cy="0"/>
        </a:xfrm>
      </p:grpSpPr>
      <p:pic>
        <p:nvPicPr>
          <p:cNvPr id="248" name="Google Shape;248;p3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9" name="Google Shape;249;p39"/>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50" name="Google Shape;250;p39"/>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1" name="Google Shape;251;p39"/>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2" name="Google Shape;252;p39"/>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3" name="Google Shape;253;p39"/>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0"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rtlCol="true">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a:pPr>
              <a:bidi/>
            </a:pPr>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rtlCol="true">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a:pPr>
              <a:bidi/>
            </a:pPr>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rtlCol="true">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bidi/>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8" name="Shape 218"/>
        <p:cNvGrpSpPr/>
        <p:nvPr/>
      </p:nvGrpSpPr>
      <p:grpSpPr>
        <a:xfrm>
          <a:off x="0" y="0"/>
          <a:ext cx="0" cy="0"/>
          <a:chOff x="0" y="0"/>
          <a:chExt cx="0" cy="0"/>
        </a:xfrm>
      </p:grpSpPr>
      <p:cxnSp>
        <p:nvCxnSpPr>
          <p:cNvPr id="219" name="Google Shape;219;p3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20" name="Google Shape;220;p34"/>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21" name="Google Shape;221;p3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22" name="Google Shape;222;p34"/>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 name="Shape 254"/>
        <p:cNvGrpSpPr/>
        <p:nvPr/>
      </p:nvGrpSpPr>
      <p:grpSpPr>
        <a:xfrm>
          <a:off x="0" y="0"/>
          <a:ext cx="0" cy="0"/>
          <a:chOff x="0" y="0"/>
          <a:chExt cx="0" cy="0"/>
        </a:xfrm>
      </p:grpSpPr>
      <p:cxnSp>
        <p:nvCxnSpPr>
          <p:cNvPr id="255" name="Google Shape;255;p4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6" name="Google Shape;256;p40"/>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7" name="Google Shape;257;p4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8" name="Google Shape;258;p40"/>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 id="214748368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8.png"/><Relationship Id="rId4" Type="http://schemas.openxmlformats.org/officeDocument/2006/relationships/hyperlink" Target="http://drive.google.com/file/d/1TlMSyH7LNeKBtMxeWP7_woIzU89bfMgW/view" TargetMode="External"/><Relationship Id="rId5"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14.png"/><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122.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51.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5.png"/><Relationship Id="rId8" Type="http://schemas.openxmlformats.org/officeDocument/2006/relationships/image" Target="../media/image4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hyperlink" Target="https://docs.google.com/forms/d/e/1FAIpQLScWvUZ35viuhsB6T2fkKXucgD0YYU3foYiwUUVGdCEx73udFw/viewform"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30.jpg"/><Relationship Id="rId4" Type="http://schemas.openxmlformats.org/officeDocument/2006/relationships/image" Target="../media/image129.jpg"/><Relationship Id="rId5" Type="http://schemas.openxmlformats.org/officeDocument/2006/relationships/image" Target="../media/image131.jpg"/><Relationship Id="rId6" Type="http://schemas.openxmlformats.org/officeDocument/2006/relationships/image" Target="../media/image128.jpg"/><Relationship Id="rId7" Type="http://schemas.openxmlformats.org/officeDocument/2006/relationships/image" Target="../media/image12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64.png"/><Relationship Id="rId5" Type="http://schemas.openxmlformats.org/officeDocument/2006/relationships/image" Target="../media/image54.png"/><Relationship Id="rId6" Type="http://schemas.openxmlformats.org/officeDocument/2006/relationships/image" Target="../media/image5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34.png"/><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2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comments" Target="../comments/commen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1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1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comments" Target="../comments/commen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1.xml"/><Relationship Id="rId3" Type="http://schemas.openxmlformats.org/officeDocument/2006/relationships/comments" Target="../comments/commen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2.jpg"/><Relationship Id="rId6" Type="http://schemas.openxmlformats.org/officeDocument/2006/relationships/image" Target="../media/image1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8.jpg"/><Relationship Id="rId5" Type="http://schemas.openxmlformats.org/officeDocument/2006/relationships/image" Target="../media/image138.png"/><Relationship Id="rId6"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84.jpg"/><Relationship Id="rId5" Type="http://schemas.openxmlformats.org/officeDocument/2006/relationships/image" Target="../media/image74.jpg"/><Relationship Id="rId6" Type="http://schemas.openxmlformats.org/officeDocument/2006/relationships/image" Target="../media/image72.jpg"/><Relationship Id="rId7"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78.jpg"/><Relationship Id="rId7" Type="http://schemas.openxmlformats.org/officeDocument/2006/relationships/image" Target="../media/image91.png"/><Relationship Id="rId8" Type="http://schemas.openxmlformats.org/officeDocument/2006/relationships/image" Target="../media/image8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85.jpg"/><Relationship Id="rId6" Type="http://schemas.openxmlformats.org/officeDocument/2006/relationships/image" Target="../media/image93.jpg"/><Relationship Id="rId7" Type="http://schemas.openxmlformats.org/officeDocument/2006/relationships/image" Target="../media/image90.jpg"/><Relationship Id="rId8"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1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10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9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104.png"/><Relationship Id="rId4" Type="http://schemas.openxmlformats.org/officeDocument/2006/relationships/image" Target="../media/image112.jpg"/><Relationship Id="rId5" Type="http://schemas.openxmlformats.org/officeDocument/2006/relationships/image" Target="../media/image110.jpg"/><Relationship Id="rId6" Type="http://schemas.openxmlformats.org/officeDocument/2006/relationships/image" Target="../media/image115.jpg"/><Relationship Id="rId7" Type="http://schemas.openxmlformats.org/officeDocument/2006/relationships/image" Target="../media/image11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comments" Target="../comments/comment2.xml"/><Relationship Id="rId4" Type="http://schemas.openxmlformats.org/officeDocument/2006/relationships/image" Target="../media/image94.png"/><Relationship Id="rId5"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drive.google.com/file/d/1Tw0Kt9zwFe4lECs78M8dBR7Ek9kqyc8s/view" TargetMode="External"/><Relationship Id="rId4" Type="http://schemas.openxmlformats.org/officeDocument/2006/relationships/image" Target="../media/image10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drive.google.com/file/d/13g0z8TuNON2n6H77R4QvBEu35szMQUL4/view" TargetMode="External"/><Relationship Id="rId4" Type="http://schemas.openxmlformats.org/officeDocument/2006/relationships/image" Target="../media/image10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hyperlink" Target="http://drive.google.com/file/d/1ThgGJPYuVH7D7w8HwDVsx5VZXOYJDzb6/view" TargetMode="External"/><Relationship Id="rId5" Type="http://schemas.openxmlformats.org/officeDocument/2006/relationships/image" Target="../media/image11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68.png"/><Relationship Id="rId4" Type="http://schemas.openxmlformats.org/officeDocument/2006/relationships/image" Target="../media/image121.png"/><Relationship Id="rId5"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68.png"/><Relationship Id="rId4" Type="http://schemas.openxmlformats.org/officeDocument/2006/relationships/hyperlink" Target="http://drive.google.com/file/d/1U-3qh2yMx_g0kQwCxbYzRCeHkPZKyJol/view" TargetMode="External"/><Relationship Id="rId5" Type="http://schemas.openxmlformats.org/officeDocument/2006/relationships/image" Target="../media/image11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266" name="Google Shape;266;p43"/>
          <p:cNvSpPr txBox="1"/>
          <p:nvPr/>
        </p:nvSpPr>
        <p:spPr>
          <a:xfrm>
            <a:off x="317900" y="3680350"/>
            <a:ext cx="1478400" cy="985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bidi/>
            </a:pPr>
            <a:r>
              <a:rPr>
                <a:rtl/>
              </a:rP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bidi/>
            </a:pPr>
            <a:r>
              <a:rPr>
                <a:rtl/>
              </a:rPr>
              <a:t>DAY 1</a:t>
            </a:r>
            <a:endParaRPr b="1" i="0" sz="2300" u="none" cap="none" strike="noStrike">
              <a:solidFill>
                <a:srgbClr val="0B4060"/>
              </a:solidFill>
              <a:latin typeface="Noto Sans"/>
              <a:ea typeface="Noto Sans"/>
              <a:cs typeface="Noto Sans"/>
              <a:sym typeface="Noto Sans"/>
            </a:endParaRPr>
          </a:p>
        </p:txBody>
      </p:sp>
      <p:pic>
        <p:nvPicPr>
          <p:cNvPr id="267" name="Google Shape;267;p43"/>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268" name="Google Shape;268;p43"/>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5" name="Shape 345"/>
        <p:cNvGrpSpPr/>
        <p:nvPr/>
      </p:nvGrpSpPr>
      <p:grpSpPr>
        <a:xfrm>
          <a:off x="0" y="0"/>
          <a:ext cx="0" cy="0"/>
          <a:chOff x="0" y="0"/>
          <a:chExt cx="0" cy="0"/>
        </a:xfrm>
      </p:grpSpPr>
      <p:sp>
        <p:nvSpPr>
          <p:cNvPr id="346" name="Google Shape;346;p52"/>
          <p:cNvSpPr txBox="1"/>
          <p:nvPr/>
        </p:nvSpPr>
        <p:spPr>
          <a:xfrm>
            <a:off x="345900" y="264427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Clr>
                <a:schemeClr val="dk1"/>
              </a:buClr>
              <a:buSzPts val="1100"/>
              <a:buFont typeface="Arial"/>
              <a:buNone/>
              <a:defRPr b="1" sz="6000">
                <a:solidFill>
                  <a:schemeClr val="lt1"/>
                </a:solidFill>
                <a:latin typeface="Noto Sans"/>
                <a:ea typeface="Noto Sans"/>
                <a:cs typeface="Noto Sans"/>
                <a:sym typeface="Noto Sans"/>
              </a:defRPr>
              <a:bidi/>
            </a:pPr>
            <a:r>
              <a:rPr>
                <a:rtl/>
              </a:rPr>
              <a:t>Share your challenges</a:t>
            </a:r>
            <a:endParaRPr b="1" sz="6000">
              <a:solidFill>
                <a:schemeClr val="lt1"/>
              </a:solidFill>
              <a:latin typeface="Noto Sans"/>
              <a:ea typeface="Noto Sans"/>
              <a:cs typeface="Noto Sans"/>
              <a:sym typeface="Noto Sans"/>
            </a:endParaRPr>
          </a:p>
          <a:p>
            <a:pPr indent="0" lvl="0" marL="0" rtl="0" algn="l">
              <a:spcBef>
                <a:spcPts val="0"/>
              </a:spcBef>
              <a:spcAft>
                <a:spcPts val="0"/>
              </a:spcAft>
              <a:buNone/>
              <a:bidi/>
            </a:pPr>
            <a:endParaRPr b="1" sz="6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42"/>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340" name="Google Shape;1340;p142"/>
          <p:cNvSpPr txBox="1"/>
          <p:nvPr/>
        </p:nvSpPr>
        <p:spPr>
          <a:xfrm>
            <a:off x="57625" y="216750"/>
            <a:ext cx="5953800" cy="12006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2400"/>
              <a:buFont typeface="Arial"/>
              <a:buNone/>
              <a:defRPr b="1" sz="2400">
                <a:solidFill>
                  <a:schemeClr val="lt1"/>
                </a:solidFill>
              </a:defRPr>
              <a:bidi/>
            </a:pPr>
            <a:r>
              <a:rPr>
                <a:rtl/>
              </a:rP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bidi/>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bidi/>
            </a:pPr>
            <a:endParaRPr b="1" sz="2400">
              <a:solidFill>
                <a:schemeClr val="lt1"/>
              </a:solidFill>
            </a:endParaRPr>
          </a:p>
        </p:txBody>
      </p:sp>
      <p:pic>
        <p:nvPicPr>
          <p:cNvPr id="1341" name="Google Shape;1341;p14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42" name="Google Shape;1342;p142"/>
          <p:cNvSpPr txBox="1"/>
          <p:nvPr/>
        </p:nvSpPr>
        <p:spPr>
          <a:xfrm>
            <a:off x="505050" y="1075775"/>
            <a:ext cx="5745000" cy="276900"/>
          </a:xfrm>
          <a:prstGeom prst="rect">
            <a:avLst/>
          </a:prstGeom>
          <a:noFill/>
          <a:ln>
            <a:noFill/>
          </a:ln>
        </p:spPr>
        <p:txBody>
          <a:bodyPr anchorCtr="0" anchor="t" bIns="45700" lIns="91425" spcFirstLastPara="1" rIns="91425" wrap="square" tIns="45700" rtlCol="true">
            <a:spAutoFit/>
          </a:bodyPr>
          <a:lstStyle/>
          <a:p>
            <a:pPr indent="0" lvl="0" marL="0" rtl="0" algn="l">
              <a:lnSpc>
                <a:spcPct val="150000"/>
              </a:lnSpc>
              <a:spcBef>
                <a:spcPts val="0"/>
              </a:spcBef>
              <a:spcAft>
                <a:spcPts val="0"/>
              </a:spcAft>
              <a:buNone/>
              <a:bidi/>
            </a:pPr>
            <a:endParaRPr sz="1200">
              <a:solidFill>
                <a:schemeClr val="dk1"/>
              </a:solidFill>
            </a:endParaRPr>
          </a:p>
        </p:txBody>
      </p:sp>
      <p:pic>
        <p:nvPicPr>
          <p:cNvPr id="1343" name="Google Shape;1343;p142" title="compartir contenidos en WA.mp4">
            <a:hlinkClick r:id="rId4"/>
          </p:cNvPr>
          <p:cNvPicPr preferRelativeResize="0"/>
          <p:nvPr/>
        </p:nvPicPr>
        <p:blipFill>
          <a:blip r:embed="rId5">
            <a:alphaModFix/>
          </a:blip>
          <a:stretch>
            <a:fillRect/>
          </a:stretch>
        </p:blipFill>
        <p:spPr>
          <a:xfrm>
            <a:off x="1645425" y="845027"/>
            <a:ext cx="5171900" cy="387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43"/>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349" name="Google Shape;1349;p143"/>
          <p:cNvSpPr txBox="1"/>
          <p:nvPr/>
        </p:nvSpPr>
        <p:spPr>
          <a:xfrm>
            <a:off x="57625" y="216750"/>
            <a:ext cx="5953800" cy="12006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2400"/>
              <a:buFont typeface="Arial"/>
              <a:buNone/>
              <a:defRPr b="1" sz="2400">
                <a:solidFill>
                  <a:schemeClr val="lt1"/>
                </a:solidFill>
              </a:defRPr>
              <a:bidi/>
            </a:pPr>
            <a:r>
              <a:rPr>
                <a:rtl/>
              </a:rP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bidi/>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bidi/>
            </a:pPr>
            <a:endParaRPr b="1" sz="2400">
              <a:solidFill>
                <a:schemeClr val="lt1"/>
              </a:solidFill>
            </a:endParaRPr>
          </a:p>
        </p:txBody>
      </p:sp>
      <p:sp>
        <p:nvSpPr>
          <p:cNvPr id="1350" name="Google Shape;1350;p143"/>
          <p:cNvSpPr txBox="1"/>
          <p:nvPr/>
        </p:nvSpPr>
        <p:spPr>
          <a:xfrm>
            <a:off x="353175" y="1016725"/>
            <a:ext cx="5953800" cy="34995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a:solidFill>
                  <a:srgbClr val="00969A"/>
                </a:solidFill>
              </a:defRPr>
              <a:bidi/>
            </a:pPr>
            <a:r>
              <a:rPr>
                <a:rtl/>
              </a:rPr>
              <a:t>On Day 3, you will lead a session on self-talk </a:t>
            </a:r>
            <a:endParaRPr b="1">
              <a:solidFill>
                <a:srgbClr val="00969A"/>
              </a:solidFill>
            </a:endParaRPr>
          </a:p>
          <a:p>
            <a:pPr indent="0" lvl="0" marL="0" rtl="0" algn="l">
              <a:spcBef>
                <a:spcPts val="0"/>
              </a:spcBef>
              <a:spcAft>
                <a:spcPts val="0"/>
              </a:spcAft>
              <a:buNone/>
              <a:bidi/>
            </a:pPr>
            <a:endParaRPr b="1">
              <a:solidFill>
                <a:srgbClr val="00969A"/>
              </a:solidFill>
            </a:endParaRPr>
          </a:p>
          <a:p>
            <a:pPr indent="0" lvl="0" marL="0" rtl="0" algn="l">
              <a:spcBef>
                <a:spcPts val="0"/>
              </a:spcBef>
              <a:spcAft>
                <a:spcPts val="0"/>
              </a:spcAft>
              <a:buNone/>
              <a:bidi/>
            </a:pPr>
            <a:endParaRPr b="1">
              <a:solidFill>
                <a:srgbClr val="00969A"/>
              </a:solidFill>
            </a:endParaRPr>
          </a:p>
        </p:txBody>
      </p:sp>
      <p:pic>
        <p:nvPicPr>
          <p:cNvPr id="1351" name="Google Shape;1351;p143"/>
          <p:cNvPicPr preferRelativeResize="0"/>
          <p:nvPr/>
        </p:nvPicPr>
        <p:blipFill rotWithShape="1">
          <a:blip r:embed="rId3">
            <a:alphaModFix/>
          </a:blip>
          <a:srcRect b="0" l="39773" r="0" t="8842"/>
          <a:stretch/>
        </p:blipFill>
        <p:spPr>
          <a:xfrm>
            <a:off x="877725" y="1475151"/>
            <a:ext cx="2958776" cy="2685500"/>
          </a:xfrm>
          <a:prstGeom prst="rect">
            <a:avLst/>
          </a:prstGeom>
          <a:noFill/>
          <a:ln>
            <a:noFill/>
          </a:ln>
        </p:spPr>
      </p:pic>
      <p:sp>
        <p:nvSpPr>
          <p:cNvPr id="1352" name="Google Shape;1352;p143"/>
          <p:cNvSpPr/>
          <p:nvPr/>
        </p:nvSpPr>
        <p:spPr>
          <a:xfrm>
            <a:off x="503000" y="2397300"/>
            <a:ext cx="3349800" cy="845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pic>
        <p:nvPicPr>
          <p:cNvPr id="1353" name="Google Shape;1353;p143"/>
          <p:cNvPicPr preferRelativeResize="0"/>
          <p:nvPr/>
        </p:nvPicPr>
        <p:blipFill>
          <a:blip r:embed="rId4">
            <a:alphaModFix/>
          </a:blip>
          <a:stretch>
            <a:fillRect/>
          </a:stretch>
        </p:blipFill>
        <p:spPr>
          <a:xfrm>
            <a:off x="6517675" y="146600"/>
            <a:ext cx="2217825" cy="46654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359" name="Google Shape;1359;p144"/>
          <p:cNvSpPr txBox="1"/>
          <p:nvPr/>
        </p:nvSpPr>
        <p:spPr>
          <a:xfrm>
            <a:off x="57625" y="216750"/>
            <a:ext cx="3550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a:t>
            </a:r>
            <a:endParaRPr b="1" i="0" sz="1400" u="none" cap="none" strike="noStrike">
              <a:solidFill>
                <a:srgbClr val="000000"/>
              </a:solidFill>
            </a:endParaRPr>
          </a:p>
        </p:txBody>
      </p:sp>
      <p:pic>
        <p:nvPicPr>
          <p:cNvPr id="1360" name="Google Shape;1360;p1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61" name="Google Shape;1361;p144"/>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rtlCol="true">
            <a:noAutofit/>
          </a:bodyPr>
          <a:lstStyle/>
          <a:p>
            <a:pPr indent="0" lvl="0" marL="152400" marR="0" rtl="0" algn="l">
              <a:lnSpc>
                <a:spcPct val="100000"/>
              </a:lnSpc>
              <a:spcBef>
                <a:spcPts val="0"/>
              </a:spcBef>
              <a:spcAft>
                <a:spcPts val="0"/>
              </a:spcAft>
              <a:buNone/>
              <a:bidi/>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bidi/>
            </a:pPr>
            <a:r>
              <a:rPr b="1">
                <a:rtl/>
              </a:rPr>
              <a:t>ACCEPT </a:t>
            </a:r>
            <a:r>
              <a:rPr>
                <a:rtl/>
              </a:rP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bidi/>
            </a:pPr>
            <a:endParaRPr b="1" i="0" sz="2800" u="none" cap="none" strike="noStrike">
              <a:solidFill>
                <a:srgbClr val="FFFFFF"/>
              </a:solidFill>
              <a:latin typeface="Arial"/>
              <a:ea typeface="Arial"/>
              <a:cs typeface="Arial"/>
              <a:sym typeface="Arial"/>
            </a:endParaRPr>
          </a:p>
        </p:txBody>
      </p:sp>
      <p:sp>
        <p:nvSpPr>
          <p:cNvPr id="1362" name="Google Shape;1362;p144"/>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rtlCol="true">
            <a:noAutofit/>
          </a:bodyPr>
          <a:lstStyle/>
          <a:p>
            <a:pPr indent="0" lvl="0" marL="0" marR="0" rtl="0" algn="l">
              <a:lnSpc>
                <a:spcPct val="100000"/>
              </a:lnSpc>
              <a:spcBef>
                <a:spcPts val="1000"/>
              </a:spcBef>
              <a:spcAft>
                <a:spcPts val="0"/>
              </a:spcAft>
              <a:buNone/>
              <a:bidi/>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bidi/>
            </a:pPr>
            <a:r>
              <a:rPr b="1">
                <a:rtl/>
              </a:rPr>
              <a:t>EXPLORE </a:t>
            </a:r>
            <a:r>
              <a:rPr>
                <a:rtl/>
              </a:rP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bidi/>
            </a:pPr>
            <a:endParaRPr b="0" i="0" sz="1500" u="none" cap="none" strike="noStrike">
              <a:solidFill>
                <a:srgbClr val="FFFFFF"/>
              </a:solidFill>
              <a:latin typeface="Arial"/>
              <a:ea typeface="Arial"/>
              <a:cs typeface="Arial"/>
              <a:sym typeface="Arial"/>
            </a:endParaRPr>
          </a:p>
        </p:txBody>
      </p:sp>
      <p:sp>
        <p:nvSpPr>
          <p:cNvPr id="1363" name="Google Shape;1363;p144"/>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rtlCol="true">
            <a:noAutofit/>
          </a:bodyPr>
          <a:lstStyle/>
          <a:p>
            <a:pPr indent="0" lvl="0" marL="133350" marR="0" rtl="0" algn="l">
              <a:lnSpc>
                <a:spcPct val="100000"/>
              </a:lnSpc>
              <a:spcBef>
                <a:spcPts val="1000"/>
              </a:spcBef>
              <a:spcAft>
                <a:spcPts val="0"/>
              </a:spcAft>
              <a:buNone/>
              <a:bidi/>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bidi/>
            </a:pPr>
            <a:r>
              <a:rPr b="1">
                <a:rtl/>
              </a:rPr>
              <a:t>CONNECT </a:t>
            </a:r>
            <a:r>
              <a:rPr>
                <a:rtl/>
              </a:rP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bidi/>
            </a:pPr>
            <a:endParaRPr b="0" i="0" sz="900" u="none" cap="none" strike="noStrike">
              <a:solidFill>
                <a:srgbClr val="FFFFFF"/>
              </a:solidFill>
              <a:latin typeface="Arial"/>
              <a:ea typeface="Arial"/>
              <a:cs typeface="Arial"/>
              <a:sym typeface="Arial"/>
            </a:endParaRPr>
          </a:p>
        </p:txBody>
      </p:sp>
      <p:sp>
        <p:nvSpPr>
          <p:cNvPr id="1364" name="Google Shape;1364;p144"/>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1365" name="Google Shape;1365;p144"/>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1366" name="Google Shape;1366;p144"/>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1367" name="Google Shape;1367;p144"/>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rtlCol="true">
            <a:noAutofit/>
          </a:bodyPr>
          <a:lstStyle/>
          <a:p>
            <a:pPr indent="0" lvl="0" marL="0" marR="0" rtl="0" algn="l">
              <a:lnSpc>
                <a:spcPct val="100000"/>
              </a:lnSpc>
              <a:spcBef>
                <a:spcPts val="1000"/>
              </a:spcBef>
              <a:spcAft>
                <a:spcPts val="0"/>
              </a:spcAft>
              <a:buNone/>
              <a:bidi/>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bidi/>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bidi/>
            </a:pPr>
            <a:r>
              <a:rPr b="1">
                <a:rtl/>
              </a:rPr>
              <a:t>PRACTICE </a:t>
            </a:r>
            <a:r>
              <a:rPr>
                <a:rtl/>
              </a:rPr>
              <a:t>the new positive parenting skills at home. </a:t>
            </a:r>
            <a:endParaRPr i="0" sz="900" u="none" cap="none" strike="noStrike">
              <a:solidFill>
                <a:srgbClr val="FFFFFF"/>
              </a:solidFill>
              <a:latin typeface="Roboto"/>
              <a:ea typeface="Roboto"/>
              <a:cs typeface="Roboto"/>
              <a:sym typeface="Roboto"/>
            </a:endParaRPr>
          </a:p>
        </p:txBody>
      </p:sp>
      <p:sp>
        <p:nvSpPr>
          <p:cNvPr id="1368" name="Google Shape;1368;p144"/>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1369" name="Google Shape;1369;p144"/>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1370" name="Google Shape;1370;p144"/>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1371" name="Google Shape;1371;p144"/>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1372" name="Google Shape;1372;p144"/>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6" name="Shape 1376"/>
        <p:cNvGrpSpPr/>
        <p:nvPr/>
      </p:nvGrpSpPr>
      <p:grpSpPr>
        <a:xfrm>
          <a:off x="0" y="0"/>
          <a:ext cx="0" cy="0"/>
          <a:chOff x="0" y="0"/>
          <a:chExt cx="0" cy="0"/>
        </a:xfrm>
      </p:grpSpPr>
      <p:sp>
        <p:nvSpPr>
          <p:cNvPr id="1377" name="Google Shape;1377;p145"/>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378" name="Google Shape;1378;p145"/>
          <p:cNvSpPr txBox="1"/>
          <p:nvPr/>
        </p:nvSpPr>
        <p:spPr>
          <a:xfrm>
            <a:off x="632192"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ACCEPT</a:t>
            </a:r>
            <a:endParaRPr>
              <a:latin typeface="Delicious Handrawn"/>
              <a:ea typeface="Delicious Handrawn"/>
              <a:cs typeface="Delicious Handrawn"/>
              <a:sym typeface="Delicious Handrawn"/>
            </a:endParaRPr>
          </a:p>
        </p:txBody>
      </p:sp>
      <p:sp>
        <p:nvSpPr>
          <p:cNvPr id="1379" name="Google Shape;1379;p145"/>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pic>
        <p:nvPicPr>
          <p:cNvPr id="1380" name="Google Shape;1380;p145"/>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1381" name="Google Shape;1381;p145"/>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1382" name="Google Shape;1382;p145"/>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bidi/>
            </a:pPr>
            <a:r>
              <a:rPr>
                <a:rtl/>
              </a:rPr>
              <a:t>💡 Today, we're going to practise a skill to manage stress: self-talk. Can anyone share a time when they said something negative to themselves?</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p:txBody>
      </p:sp>
      <p:grpSp>
        <p:nvGrpSpPr>
          <p:cNvPr id="1383" name="Google Shape;1383;p145"/>
          <p:cNvGrpSpPr/>
          <p:nvPr/>
        </p:nvGrpSpPr>
        <p:grpSpPr>
          <a:xfrm>
            <a:off x="7610298" y="242075"/>
            <a:ext cx="1114800" cy="1661821"/>
            <a:chOff x="629198" y="1856775"/>
            <a:chExt cx="1114800" cy="1661821"/>
          </a:xfrm>
        </p:grpSpPr>
        <p:pic>
          <p:nvPicPr>
            <p:cNvPr id="1384" name="Google Shape;1384;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85" name="Google Shape;1385;p145"/>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sp>
        <p:nvSpPr>
          <p:cNvPr id="1386" name="Google Shape;1386;p145"/>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bidi/>
            </a:pPr>
            <a:r>
              <a:rPr>
                <a:rtl/>
              </a:rPr>
              <a:t>Yesterday, my teenager ignored me when I wanted to spend 1-on-1 time with them. I feel like I am failing at this parenting thing! </a:t>
            </a:r>
            <a:endParaRPr sz="1300">
              <a:solidFill>
                <a:schemeClr val="dk2"/>
              </a:solidFill>
              <a:latin typeface="Noto Sans"/>
              <a:ea typeface="Noto Sans"/>
              <a:cs typeface="Noto Sans"/>
              <a:sym typeface="Noto Sans"/>
            </a:endParaRPr>
          </a:p>
        </p:txBody>
      </p:sp>
      <p:sp>
        <p:nvSpPr>
          <p:cNvPr id="1387" name="Google Shape;1387;p145"/>
          <p:cNvSpPr txBox="1"/>
          <p:nvPr/>
        </p:nvSpPr>
        <p:spPr>
          <a:xfrm>
            <a:off x="449085" y="2832796"/>
            <a:ext cx="1114800" cy="5295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Isabel </a:t>
            </a:r>
            <a:br>
              <a:rPr lang="en-US">
                <a:solidFill>
                  <a:srgbClr val="544832"/>
                </a:solidFill>
                <a:latin typeface="Oswald"/>
                <a:ea typeface="Oswald"/>
                <a:cs typeface="Oswald"/>
                <a:sym typeface="Oswald"/>
              </a:rPr>
            </a:br>
            <a:r>
              <a:rPr>
                <a:rtl/>
              </a:rPr>
              <a:t>Parent </a:t>
            </a:r>
            <a:endParaRPr>
              <a:solidFill>
                <a:srgbClr val="544832"/>
              </a:solidFill>
              <a:latin typeface="Oswald"/>
              <a:ea typeface="Oswald"/>
              <a:cs typeface="Oswald"/>
              <a:sym typeface="Oswald"/>
            </a:endParaRPr>
          </a:p>
        </p:txBody>
      </p:sp>
      <p:sp>
        <p:nvSpPr>
          <p:cNvPr id="1388" name="Google Shape;1388;p145"/>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bidi/>
            </a:pPr>
            <a:r>
              <a:rPr>
                <a:rtl/>
              </a:rPr>
              <a:t>Thank you, Isabel, for sharing. It sounds like you had a challenging moment when your teen did not want to spend 1-on-1 time with you. I appreciate you sharing so honestly. </a:t>
            </a:r>
            <a:endParaRPr sz="1300">
              <a:solidFill>
                <a:schemeClr val="dk2"/>
              </a:solidFill>
              <a:latin typeface="Noto Sans"/>
              <a:ea typeface="Noto Sans"/>
              <a:cs typeface="Noto Sans"/>
              <a:sym typeface="Noto Sans"/>
            </a:endParaRPr>
          </a:p>
        </p:txBody>
      </p:sp>
      <p:grpSp>
        <p:nvGrpSpPr>
          <p:cNvPr id="1389" name="Google Shape;1389;p145"/>
          <p:cNvGrpSpPr/>
          <p:nvPr/>
        </p:nvGrpSpPr>
        <p:grpSpPr>
          <a:xfrm>
            <a:off x="7610298" y="2929825"/>
            <a:ext cx="1114800" cy="1661821"/>
            <a:chOff x="629198" y="1856775"/>
            <a:chExt cx="1114800" cy="1661821"/>
          </a:xfrm>
        </p:grpSpPr>
        <p:pic>
          <p:nvPicPr>
            <p:cNvPr id="1390" name="Google Shape;1390;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91" name="Google Shape;1391;p145"/>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5" name="Shape 1395"/>
        <p:cNvGrpSpPr/>
        <p:nvPr/>
      </p:nvGrpSpPr>
      <p:grpSpPr>
        <a:xfrm>
          <a:off x="0" y="0"/>
          <a:ext cx="0" cy="0"/>
          <a:chOff x="0" y="0"/>
          <a:chExt cx="0" cy="0"/>
        </a:xfrm>
      </p:grpSpPr>
      <p:sp>
        <p:nvSpPr>
          <p:cNvPr id="1396" name="Google Shape;1396;p146"/>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397" name="Google Shape;1397;p146"/>
          <p:cNvSpPr txBox="1"/>
          <p:nvPr/>
        </p:nvSpPr>
        <p:spPr>
          <a:xfrm>
            <a:off x="6831067"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ACCEPT</a:t>
            </a:r>
            <a:endParaRPr>
              <a:latin typeface="Delicious Handrawn"/>
              <a:ea typeface="Delicious Handrawn"/>
              <a:cs typeface="Delicious Handrawn"/>
              <a:sym typeface="Delicious Handrawn"/>
            </a:endParaRPr>
          </a:p>
        </p:txBody>
      </p:sp>
      <p:sp>
        <p:nvSpPr>
          <p:cNvPr id="1398" name="Google Shape;1398;p146"/>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pic>
        <p:nvPicPr>
          <p:cNvPr id="1399" name="Google Shape;1399;p146"/>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1400" name="Google Shape;1400;p146"/>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1401" name="Google Shape;1401;p146"/>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bidi/>
            </a:pPr>
            <a:r>
              <a:rPr>
                <a:rtl/>
              </a:rPr>
              <a:t>Yesterday, my teenager ignored me when I wanted to spend 1-on-1 time with them. I felt like I am failing at this parenting thing!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bidi/>
            </a:pPr>
            <a:endParaRPr sz="1700">
              <a:solidFill>
                <a:schemeClr val="dk2"/>
              </a:solidFill>
              <a:latin typeface="Noto Sans"/>
              <a:ea typeface="Noto Sans"/>
              <a:cs typeface="Noto Sans"/>
              <a:sym typeface="Noto Sans"/>
            </a:endParaRPr>
          </a:p>
        </p:txBody>
      </p:sp>
      <p:sp>
        <p:nvSpPr>
          <p:cNvPr id="1402" name="Google Shape;1402;p146"/>
          <p:cNvSpPr txBox="1"/>
          <p:nvPr/>
        </p:nvSpPr>
        <p:spPr>
          <a:xfrm>
            <a:off x="242860" y="1425621"/>
            <a:ext cx="1114800" cy="5295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Isabel </a:t>
            </a:r>
            <a:br>
              <a:rPr lang="en-US">
                <a:solidFill>
                  <a:srgbClr val="544832"/>
                </a:solidFill>
                <a:latin typeface="Oswald"/>
                <a:ea typeface="Oswald"/>
                <a:cs typeface="Oswald"/>
                <a:sym typeface="Oswald"/>
              </a:rPr>
            </a:br>
            <a:r>
              <a:rPr>
                <a:rtl/>
              </a:rPr>
              <a:t>Parent </a:t>
            </a:r>
            <a:endParaRPr>
              <a:solidFill>
                <a:srgbClr val="544832"/>
              </a:solidFill>
              <a:latin typeface="Oswald"/>
              <a:ea typeface="Oswald"/>
              <a:cs typeface="Oswald"/>
              <a:sym typeface="Oswald"/>
            </a:endParaRPr>
          </a:p>
        </p:txBody>
      </p:sp>
      <p:sp>
        <p:nvSpPr>
          <p:cNvPr id="1403" name="Google Shape;1403;p146"/>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600">
                <a:latin typeface="Noto Sans"/>
                <a:ea typeface="Noto Sans"/>
                <a:cs typeface="Noto Sans"/>
                <a:sym typeface="Noto Sans"/>
              </a:defRPr>
              <a:bidi/>
            </a:pPr>
            <a:r>
              <a:rPr>
                <a:solidFill>
                  <a:schemeClr val="dk2"/>
                </a:solidFill>
                <a:highlight>
                  <a:schemeClr val="accent2"/>
                </a:highlight>
                <a:rtl/>
              </a:rPr>
              <a:t>Thank you, Isabel, for sharing.</a:t>
            </a:r>
            <a:r>
              <a:rPr>
                <a:solidFill>
                  <a:schemeClr val="dk2"/>
                </a:solidFill>
                <a:rtl/>
              </a:rPr>
              <a:t> </a:t>
            </a:r>
            <a:r>
              <a:rPr>
                <a:solidFill>
                  <a:schemeClr val="lt1"/>
                </a:solidFill>
                <a:highlight>
                  <a:srgbClr val="00969A"/>
                </a:highlight>
                <a:rtl/>
              </a:rPr>
              <a:t>It sounds like you had a challenging moment when your teen did not want to spend 1-on-1 time with you.</a:t>
            </a:r>
            <a:r>
              <a:rPr>
                <a:solidFill>
                  <a:schemeClr val="dk2"/>
                </a:solidFill>
                <a:rtl/>
              </a:rPr>
              <a:t> </a:t>
            </a:r>
            <a:r>
              <a:rPr>
                <a:solidFill>
                  <a:schemeClr val="dk2"/>
                </a:solidFill>
                <a:highlight>
                  <a:srgbClr val="019FE4"/>
                </a:highlight>
                <a:rtl/>
              </a:rPr>
              <a:t>It is normal to feel like we are failing when things go wrong, especially when we are trying to make a difference.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bidi/>
            </a:pPr>
            <a:endParaRPr sz="900">
              <a:solidFill>
                <a:schemeClr val="dk2"/>
              </a:solidFill>
              <a:latin typeface="Noto Sans"/>
              <a:ea typeface="Noto Sans"/>
              <a:cs typeface="Noto Sans"/>
              <a:sym typeface="Noto Sans"/>
            </a:endParaRPr>
          </a:p>
        </p:txBody>
      </p:sp>
      <p:grpSp>
        <p:nvGrpSpPr>
          <p:cNvPr id="1404" name="Google Shape;1404;p146"/>
          <p:cNvGrpSpPr/>
          <p:nvPr/>
        </p:nvGrpSpPr>
        <p:grpSpPr>
          <a:xfrm>
            <a:off x="7610298" y="2929825"/>
            <a:ext cx="1114800" cy="1661821"/>
            <a:chOff x="629198" y="1856775"/>
            <a:chExt cx="1114800" cy="1661821"/>
          </a:xfrm>
        </p:grpSpPr>
        <p:pic>
          <p:nvPicPr>
            <p:cNvPr id="1405" name="Google Shape;1405;p14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406" name="Google Shape;1406;p146"/>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cxnSp>
        <p:nvCxnSpPr>
          <p:cNvPr id="1407" name="Google Shape;1407;p146"/>
          <p:cNvCxnSpPr>
            <a:endCxn id="1408"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1408" name="Google Shape;1408;p146"/>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Praise the parent</a:t>
            </a:r>
            <a:endParaRPr sz="1300"/>
          </a:p>
        </p:txBody>
      </p:sp>
      <p:sp>
        <p:nvSpPr>
          <p:cNvPr id="1409" name="Google Shape;1409;p146"/>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Paraphrased what the parent said </a:t>
            </a:r>
            <a:endParaRPr sz="1300"/>
          </a:p>
        </p:txBody>
      </p:sp>
      <p:cxnSp>
        <p:nvCxnSpPr>
          <p:cNvPr id="1410" name="Google Shape;1410;p146"/>
          <p:cNvCxnSpPr>
            <a:endCxn id="1409"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1411" name="Google Shape;1411;p146"/>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Normalise the experience </a:t>
            </a:r>
            <a:endParaRPr sz="1300"/>
          </a:p>
        </p:txBody>
      </p:sp>
      <p:cxnSp>
        <p:nvCxnSpPr>
          <p:cNvPr id="1412" name="Google Shape;1412;p146"/>
          <p:cNvCxnSpPr>
            <a:endCxn id="1411"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6" name="Shape 1416"/>
        <p:cNvGrpSpPr/>
        <p:nvPr/>
      </p:nvGrpSpPr>
      <p:grpSpPr>
        <a:xfrm>
          <a:off x="0" y="0"/>
          <a:ext cx="0" cy="0"/>
          <a:chOff x="0" y="0"/>
          <a:chExt cx="0" cy="0"/>
        </a:xfrm>
      </p:grpSpPr>
      <p:sp>
        <p:nvSpPr>
          <p:cNvPr id="1417" name="Google Shape;1417;p147"/>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18" name="Google Shape;1418;p147"/>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19" name="Google Shape;1419;p147"/>
          <p:cNvSpPr txBox="1"/>
          <p:nvPr/>
        </p:nvSpPr>
        <p:spPr>
          <a:xfrm>
            <a:off x="379142"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EXPLORE</a:t>
            </a:r>
            <a:endParaRPr>
              <a:latin typeface="Delicious Handrawn"/>
              <a:ea typeface="Delicious Handrawn"/>
              <a:cs typeface="Delicious Handrawn"/>
              <a:sym typeface="Delicious Handrawn"/>
            </a:endParaRPr>
          </a:p>
        </p:txBody>
      </p:sp>
      <p:pic>
        <p:nvPicPr>
          <p:cNvPr id="1420" name="Google Shape;1420;p147"/>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21" name="Google Shape;1421;p147"/>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2000">
                <a:latin typeface="Noto Sans"/>
                <a:ea typeface="Noto Sans"/>
                <a:cs typeface="Noto Sans"/>
                <a:sym typeface="Noto Sans"/>
              </a:defRPr>
              <a:bidi/>
            </a:pPr>
            <a:r>
              <a:rPr>
                <a:solidFill>
                  <a:schemeClr val="lt1"/>
                </a:solidFill>
                <a:highlight>
                  <a:srgbClr val="E4027C"/>
                </a:highlight>
                <a:rtl/>
              </a:rPr>
              <a:t>What</a:t>
            </a:r>
            <a:r>
              <a:rPr>
                <a:solidFill>
                  <a:schemeClr val="dk2"/>
                </a:solidFill>
                <a:rtl/>
              </a:rPr>
              <a:t> </a:t>
            </a:r>
            <a:r>
              <a:rPr>
                <a:solidFill>
                  <a:schemeClr val="lt1"/>
                </a:solidFill>
                <a:highlight>
                  <a:srgbClr val="DB3614"/>
                </a:highlight>
                <a:rtl/>
              </a:rPr>
              <a:t>was your teen doing when you tried to have 1-on-1 time?</a:t>
            </a:r>
            <a:r>
              <a:rPr>
                <a:solidFill>
                  <a:schemeClr val="dk2"/>
                </a:solidFill>
                <a:rtl/>
              </a:rPr>
              <a:t> </a:t>
            </a:r>
            <a:endParaRPr sz="2000">
              <a:solidFill>
                <a:schemeClr val="lt1"/>
              </a:solidFill>
              <a:highlight>
                <a:srgbClr val="E4027C"/>
              </a:highlight>
              <a:latin typeface="Noto Sans"/>
              <a:ea typeface="Noto Sans"/>
              <a:cs typeface="Noto Sans"/>
              <a:sym typeface="Noto Sans"/>
            </a:endParaRPr>
          </a:p>
        </p:txBody>
      </p:sp>
      <p:grpSp>
        <p:nvGrpSpPr>
          <p:cNvPr id="1422" name="Google Shape;1422;p147"/>
          <p:cNvGrpSpPr/>
          <p:nvPr/>
        </p:nvGrpSpPr>
        <p:grpSpPr>
          <a:xfrm>
            <a:off x="7610298" y="242075"/>
            <a:ext cx="1114800" cy="1661821"/>
            <a:chOff x="629198" y="1856775"/>
            <a:chExt cx="1114800" cy="1661821"/>
          </a:xfrm>
        </p:grpSpPr>
        <p:pic>
          <p:nvPicPr>
            <p:cNvPr id="1423" name="Google Shape;1423;p147"/>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24" name="Google Shape;1424;p147"/>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cxnSp>
        <p:nvCxnSpPr>
          <p:cNvPr id="1425" name="Google Shape;1425;p147"/>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147"/>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Asked open-ended questions: Who , What, When , Where, Why , How  </a:t>
            </a:r>
            <a:br>
              <a:rPr lang="en-US" sz="1300"/>
            </a:br>
            <a:endParaRPr sz="1300"/>
          </a:p>
        </p:txBody>
      </p:sp>
      <p:cxnSp>
        <p:nvCxnSpPr>
          <p:cNvPr id="1427" name="Google Shape;1427;p147"/>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147"/>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Asked questions exploring the situation</a:t>
            </a:r>
            <a:endParaRPr sz="1300"/>
          </a:p>
        </p:txBody>
      </p:sp>
      <p:pic>
        <p:nvPicPr>
          <p:cNvPr id="1429" name="Google Shape;1429;p147"/>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430" name="Google Shape;1430;p147"/>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bidi/>
            </a:pPr>
            <a:r>
              <a:rPr>
                <a:rtl/>
              </a:rPr>
              <a:t>She was trying to film a video of herself for social media.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p:txBody>
      </p:sp>
      <p:sp>
        <p:nvSpPr>
          <p:cNvPr id="1431" name="Google Shape;1431;p147"/>
          <p:cNvSpPr txBox="1"/>
          <p:nvPr/>
        </p:nvSpPr>
        <p:spPr>
          <a:xfrm>
            <a:off x="242860" y="4017796"/>
            <a:ext cx="1114800" cy="5295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Isabel </a:t>
            </a:r>
            <a:br>
              <a:rPr lang="en-US">
                <a:solidFill>
                  <a:srgbClr val="544832"/>
                </a:solidFill>
                <a:latin typeface="Oswald"/>
                <a:ea typeface="Oswald"/>
                <a:cs typeface="Oswald"/>
                <a:sym typeface="Oswald"/>
              </a:rPr>
            </a:br>
            <a:r>
              <a:rPr>
                <a:rtl/>
              </a:rPr>
              <a:t>Parent </a:t>
            </a:r>
            <a:endParaRPr>
              <a:solidFill>
                <a:srgbClr val="544832"/>
              </a:solidFill>
              <a:latin typeface="Oswald"/>
              <a:ea typeface="Oswald"/>
              <a:cs typeface="Oswald"/>
              <a:sym typeface="Oswa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5" name="Shape 1435"/>
        <p:cNvGrpSpPr/>
        <p:nvPr/>
      </p:nvGrpSpPr>
      <p:grpSpPr>
        <a:xfrm>
          <a:off x="0" y="0"/>
          <a:ext cx="0" cy="0"/>
          <a:chOff x="0" y="0"/>
          <a:chExt cx="0" cy="0"/>
        </a:xfrm>
      </p:grpSpPr>
      <p:sp>
        <p:nvSpPr>
          <p:cNvPr id="1436" name="Google Shape;1436;p14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37" name="Google Shape;1437;p14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38" name="Google Shape;1438;p148"/>
          <p:cNvSpPr txBox="1"/>
          <p:nvPr/>
        </p:nvSpPr>
        <p:spPr>
          <a:xfrm>
            <a:off x="379142"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EXPLORE</a:t>
            </a:r>
            <a:endParaRPr>
              <a:latin typeface="Delicious Handrawn"/>
              <a:ea typeface="Delicious Handrawn"/>
              <a:cs typeface="Delicious Handrawn"/>
              <a:sym typeface="Delicious Handrawn"/>
            </a:endParaRPr>
          </a:p>
        </p:txBody>
      </p:sp>
      <p:pic>
        <p:nvPicPr>
          <p:cNvPr id="1439" name="Google Shape;1439;p14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40" name="Google Shape;1440;p148"/>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bidi/>
            </a:pPr>
            <a:r>
              <a:rPr>
                <a:highlight>
                  <a:srgbClr val="6FA8DC"/>
                </a:highlight>
                <a:rtl/>
              </a:rPr>
              <a:t>I see… so she was busy on social media. </a:t>
            </a:r>
            <a:r>
              <a:rPr>
                <a:highlight>
                  <a:srgbClr val="E4027C"/>
                </a:highlight>
                <a:rtl/>
              </a:rPr>
              <a:t>How </a:t>
            </a:r>
            <a:r>
              <a:rPr>
                <a:highlight>
                  <a:srgbClr val="00969B"/>
                </a:highlight>
                <a:rtl/>
              </a:rPr>
              <a:t>do you think the teen felt when you asked her for one-on-one time at that moment?</a:t>
            </a:r>
            <a:endParaRPr sz="1300">
              <a:solidFill>
                <a:schemeClr val="lt1"/>
              </a:solidFill>
              <a:highlight>
                <a:srgbClr val="00969B"/>
              </a:highlight>
              <a:latin typeface="Noto Sans"/>
              <a:ea typeface="Noto Sans"/>
              <a:cs typeface="Noto Sans"/>
              <a:sym typeface="Noto Sans"/>
            </a:endParaRPr>
          </a:p>
        </p:txBody>
      </p:sp>
      <p:grpSp>
        <p:nvGrpSpPr>
          <p:cNvPr id="1441" name="Google Shape;1441;p148"/>
          <p:cNvGrpSpPr/>
          <p:nvPr/>
        </p:nvGrpSpPr>
        <p:grpSpPr>
          <a:xfrm>
            <a:off x="7610298" y="546875"/>
            <a:ext cx="1114800" cy="1661821"/>
            <a:chOff x="629198" y="1856775"/>
            <a:chExt cx="1114800" cy="1661821"/>
          </a:xfrm>
        </p:grpSpPr>
        <p:pic>
          <p:nvPicPr>
            <p:cNvPr id="1442" name="Google Shape;1442;p14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43" name="Google Shape;1443;p148"/>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cxnSp>
        <p:nvCxnSpPr>
          <p:cNvPr id="1444" name="Google Shape;1444;p148"/>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148"/>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Asked open-ended questions: Who , What, When , Where, Why , How  </a:t>
            </a:r>
            <a:br>
              <a:rPr lang="en-US" sz="1300"/>
            </a:br>
            <a:endParaRPr sz="1300"/>
          </a:p>
        </p:txBody>
      </p:sp>
      <p:cxnSp>
        <p:nvCxnSpPr>
          <p:cNvPr id="1446" name="Google Shape;1446;p148"/>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148"/>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Asked questions exploring the teen’s perspective</a:t>
            </a:r>
            <a:endParaRPr sz="1300"/>
          </a:p>
        </p:txBody>
      </p:sp>
      <p:pic>
        <p:nvPicPr>
          <p:cNvPr id="1448" name="Google Shape;1448;p148"/>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449" name="Google Shape;1449;p148"/>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bidi/>
            </a:pPr>
            <a:r>
              <a:rPr>
                <a:rtl/>
              </a:rPr>
              <a:t>Hmmm..maybe she felt I am not respectful of her free time. She rarely gets time to herself between her school and her extracurriculars.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p:txBody>
      </p:sp>
      <p:sp>
        <p:nvSpPr>
          <p:cNvPr id="1450" name="Google Shape;1450;p148"/>
          <p:cNvSpPr txBox="1"/>
          <p:nvPr/>
        </p:nvSpPr>
        <p:spPr>
          <a:xfrm>
            <a:off x="242860" y="4246396"/>
            <a:ext cx="1114800" cy="5295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Isabel </a:t>
            </a:r>
            <a:br>
              <a:rPr lang="en-US">
                <a:solidFill>
                  <a:srgbClr val="544832"/>
                </a:solidFill>
                <a:latin typeface="Oswald"/>
                <a:ea typeface="Oswald"/>
                <a:cs typeface="Oswald"/>
                <a:sym typeface="Oswald"/>
              </a:rPr>
            </a:br>
            <a:r>
              <a:rPr>
                <a:rtl/>
              </a:rPr>
              <a:t>Parent </a:t>
            </a:r>
            <a:endParaRPr>
              <a:solidFill>
                <a:srgbClr val="544832"/>
              </a:solidFill>
              <a:latin typeface="Oswald"/>
              <a:ea typeface="Oswald"/>
              <a:cs typeface="Oswald"/>
              <a:sym typeface="Oswald"/>
            </a:endParaRPr>
          </a:p>
        </p:txBody>
      </p:sp>
      <p:sp>
        <p:nvSpPr>
          <p:cNvPr id="1451" name="Google Shape;1451;p148"/>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Paraphrases responses</a:t>
            </a:r>
            <a:endParaRPr sz="1300"/>
          </a:p>
        </p:txBody>
      </p:sp>
      <p:cxnSp>
        <p:nvCxnSpPr>
          <p:cNvPr id="1452" name="Google Shape;1452;p148"/>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6" name="Shape 1456"/>
        <p:cNvGrpSpPr/>
        <p:nvPr/>
      </p:nvGrpSpPr>
      <p:grpSpPr>
        <a:xfrm>
          <a:off x="0" y="0"/>
          <a:ext cx="0" cy="0"/>
          <a:chOff x="0" y="0"/>
          <a:chExt cx="0" cy="0"/>
        </a:xfrm>
      </p:grpSpPr>
      <p:sp>
        <p:nvSpPr>
          <p:cNvPr id="1457" name="Google Shape;1457;p14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58" name="Google Shape;1458;p14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59" name="Google Shape;1459;p149"/>
          <p:cNvSpPr txBox="1"/>
          <p:nvPr/>
        </p:nvSpPr>
        <p:spPr>
          <a:xfrm>
            <a:off x="379142"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EXPLORE</a:t>
            </a:r>
            <a:endParaRPr>
              <a:latin typeface="Delicious Handrawn"/>
              <a:ea typeface="Delicious Handrawn"/>
              <a:cs typeface="Delicious Handrawn"/>
              <a:sym typeface="Delicious Handrawn"/>
            </a:endParaRPr>
          </a:p>
        </p:txBody>
      </p:sp>
      <p:pic>
        <p:nvPicPr>
          <p:cNvPr id="1460" name="Google Shape;1460;p14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61" name="Google Shape;1461;p149"/>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600">
                <a:latin typeface="Noto Sans"/>
                <a:ea typeface="Noto Sans"/>
                <a:cs typeface="Noto Sans"/>
                <a:sym typeface="Noto Sans"/>
              </a:defRPr>
              <a:bidi/>
            </a:pPr>
            <a:r>
              <a:rPr>
                <a:solidFill>
                  <a:schemeClr val="dk1"/>
                </a:solidFill>
                <a:rtl/>
              </a:rPr>
              <a:t>Being a teen is also tough, there is so much to do. </a:t>
            </a:r>
            <a:r>
              <a:rPr>
                <a:solidFill>
                  <a:schemeClr val="lt1"/>
                </a:solidFill>
                <a:highlight>
                  <a:srgbClr val="E4027C"/>
                </a:highlight>
                <a:rtl/>
              </a:rPr>
              <a:t>How did you feel when your teen refused one-on-one time? </a:t>
            </a:r>
            <a:endParaRPr sz="1600">
              <a:solidFill>
                <a:schemeClr val="lt1"/>
              </a:solidFill>
              <a:highlight>
                <a:srgbClr val="E4027C"/>
              </a:highlight>
              <a:latin typeface="Noto Sans"/>
              <a:ea typeface="Noto Sans"/>
              <a:cs typeface="Noto Sans"/>
              <a:sym typeface="Noto Sans"/>
            </a:endParaRPr>
          </a:p>
        </p:txBody>
      </p:sp>
      <p:grpSp>
        <p:nvGrpSpPr>
          <p:cNvPr id="1462" name="Google Shape;1462;p149"/>
          <p:cNvGrpSpPr/>
          <p:nvPr/>
        </p:nvGrpSpPr>
        <p:grpSpPr>
          <a:xfrm>
            <a:off x="7610298" y="242075"/>
            <a:ext cx="1114800" cy="1661821"/>
            <a:chOff x="629198" y="1856775"/>
            <a:chExt cx="1114800" cy="1661821"/>
          </a:xfrm>
        </p:grpSpPr>
        <p:pic>
          <p:nvPicPr>
            <p:cNvPr id="1463" name="Google Shape;1463;p14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64" name="Google Shape;1464;p149"/>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cxnSp>
        <p:nvCxnSpPr>
          <p:cNvPr id="1465" name="Google Shape;1465;p149"/>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66" name="Google Shape;1466;p149"/>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Asking questions about parent’s perspective</a:t>
            </a:r>
            <a:endParaRPr sz="1300"/>
          </a:p>
        </p:txBody>
      </p:sp>
      <p:pic>
        <p:nvPicPr>
          <p:cNvPr id="1467" name="Google Shape;1467;p149"/>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468" name="Google Shape;1468;p149"/>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bidi/>
            </a:pPr>
            <a:r>
              <a:rPr>
                <a:rtl/>
              </a:rPr>
              <a:t>I felt hurt and frustrated.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p:txBody>
      </p:sp>
      <p:sp>
        <p:nvSpPr>
          <p:cNvPr id="1469" name="Google Shape;1469;p149"/>
          <p:cNvSpPr txBox="1"/>
          <p:nvPr/>
        </p:nvSpPr>
        <p:spPr>
          <a:xfrm>
            <a:off x="379160" y="4033771"/>
            <a:ext cx="1114800" cy="5295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Isabel </a:t>
            </a:r>
            <a:br>
              <a:rPr lang="en-US">
                <a:solidFill>
                  <a:srgbClr val="544832"/>
                </a:solidFill>
                <a:latin typeface="Oswald"/>
                <a:ea typeface="Oswald"/>
                <a:cs typeface="Oswald"/>
                <a:sym typeface="Oswald"/>
              </a:rPr>
            </a:br>
            <a:r>
              <a:rPr>
                <a:rtl/>
              </a:rPr>
              <a:t>Parent </a:t>
            </a:r>
            <a:endParaRPr>
              <a:solidFill>
                <a:srgbClr val="544832"/>
              </a:solidFill>
              <a:latin typeface="Oswald"/>
              <a:ea typeface="Oswald"/>
              <a:cs typeface="Oswald"/>
              <a:sym typeface="Oswa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3" name="Shape 1473"/>
        <p:cNvGrpSpPr/>
        <p:nvPr/>
      </p:nvGrpSpPr>
      <p:grpSpPr>
        <a:xfrm>
          <a:off x="0" y="0"/>
          <a:ext cx="0" cy="0"/>
          <a:chOff x="0" y="0"/>
          <a:chExt cx="0" cy="0"/>
        </a:xfrm>
      </p:grpSpPr>
      <p:sp>
        <p:nvSpPr>
          <p:cNvPr id="1474" name="Google Shape;1474;p150"/>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75" name="Google Shape;1475;p150"/>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76" name="Google Shape;1476;p150"/>
          <p:cNvSpPr txBox="1"/>
          <p:nvPr/>
        </p:nvSpPr>
        <p:spPr>
          <a:xfrm>
            <a:off x="336067"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EXPLORE</a:t>
            </a:r>
            <a:endParaRPr>
              <a:latin typeface="Delicious Handrawn"/>
              <a:ea typeface="Delicious Handrawn"/>
              <a:cs typeface="Delicious Handrawn"/>
              <a:sym typeface="Delicious Handrawn"/>
            </a:endParaRPr>
          </a:p>
        </p:txBody>
      </p:sp>
      <p:pic>
        <p:nvPicPr>
          <p:cNvPr id="1477" name="Google Shape;1477;p150"/>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478" name="Google Shape;1478;p150"/>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bidi/>
            </a:pPr>
            <a:r>
              <a:rPr>
                <a:rtl/>
              </a:rPr>
              <a:t>I hear you. Feeling hurt and frustrated is completely normal when these things happen. </a:t>
            </a:r>
            <a:r>
              <a:rPr>
                <a:highlight>
                  <a:srgbClr val="ED7D31"/>
                </a:highlight>
                <a:rtl/>
              </a:rPr>
              <a:t>When you said you are failing, what was going through your mind? </a:t>
            </a:r>
            <a:endParaRPr sz="2000">
              <a:solidFill>
                <a:schemeClr val="dk2"/>
              </a:solidFill>
              <a:highlight>
                <a:srgbClr val="ED7D31"/>
              </a:highlight>
              <a:latin typeface="Noto Sans"/>
              <a:ea typeface="Noto Sans"/>
              <a:cs typeface="Noto Sans"/>
              <a:sym typeface="Noto Sans"/>
            </a:endParaRPr>
          </a:p>
        </p:txBody>
      </p:sp>
      <p:grpSp>
        <p:nvGrpSpPr>
          <p:cNvPr id="1479" name="Google Shape;1479;p150"/>
          <p:cNvGrpSpPr/>
          <p:nvPr/>
        </p:nvGrpSpPr>
        <p:grpSpPr>
          <a:xfrm>
            <a:off x="7532223" y="1882350"/>
            <a:ext cx="1114800" cy="1661821"/>
            <a:chOff x="629198" y="1856775"/>
            <a:chExt cx="1114800" cy="1661821"/>
          </a:xfrm>
        </p:grpSpPr>
        <p:pic>
          <p:nvPicPr>
            <p:cNvPr id="1480" name="Google Shape;1480;p15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81" name="Google Shape;1481;p150"/>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cxnSp>
        <p:nvCxnSpPr>
          <p:cNvPr id="1482" name="Google Shape;1482;p150"/>
          <p:cNvCxnSpPr>
            <a:stCxn id="1483" idx="2"/>
            <a:endCxn id="1478"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483" name="Google Shape;1483;p150"/>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Making sure the parent knows you heard what they said by repeating it back to them.</a:t>
            </a:r>
            <a:endParaRPr sz="1300"/>
          </a:p>
        </p:txBody>
      </p:sp>
      <p:cxnSp>
        <p:nvCxnSpPr>
          <p:cNvPr id="1484" name="Google Shape;1484;p150"/>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50"/>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Asking for more details </a:t>
            </a:r>
            <a:endParaRPr sz="1300"/>
          </a:p>
          <a:p>
            <a:pPr indent="0" lvl="0" marL="0" rtl="0" algn="ctr">
              <a:spcBef>
                <a:spcPts val="0"/>
              </a:spcBef>
              <a:spcAft>
                <a:spcPts val="0"/>
              </a:spcAft>
              <a:buNone/>
              <a:defRPr sz="1300"/>
              <a:bidi/>
            </a:pPr>
            <a:r>
              <a:rPr>
                <a:rtl/>
              </a:rPr>
              <a:t>Exploring parents’ perspective </a:t>
            </a:r>
            <a:endParaRPr sz="13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9" name="Shape 1489"/>
        <p:cNvGrpSpPr/>
        <p:nvPr/>
      </p:nvGrpSpPr>
      <p:grpSpPr>
        <a:xfrm>
          <a:off x="0" y="0"/>
          <a:ext cx="0" cy="0"/>
          <a:chOff x="0" y="0"/>
          <a:chExt cx="0" cy="0"/>
        </a:xfrm>
      </p:grpSpPr>
      <p:sp>
        <p:nvSpPr>
          <p:cNvPr id="1490" name="Google Shape;1490;p151"/>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91" name="Google Shape;1491;p151"/>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492" name="Google Shape;1492;p151"/>
          <p:cNvSpPr txBox="1"/>
          <p:nvPr/>
        </p:nvSpPr>
        <p:spPr>
          <a:xfrm>
            <a:off x="6590142"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CONNECT</a:t>
            </a:r>
            <a:endParaRPr>
              <a:latin typeface="Delicious Handrawn"/>
              <a:ea typeface="Delicious Handrawn"/>
              <a:cs typeface="Delicious Handrawn"/>
              <a:sym typeface="Delicious Handrawn"/>
            </a:endParaRPr>
          </a:p>
        </p:txBody>
      </p:sp>
      <p:pic>
        <p:nvPicPr>
          <p:cNvPr id="1493" name="Google Shape;1493;p151"/>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494" name="Google Shape;1494;p151"/>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bidi/>
            </a:pPr>
            <a:r>
              <a:rPr>
                <a:rtl/>
              </a:rPr>
              <a:t>I kept thinking that I am not a good parent.</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p:txBody>
      </p:sp>
      <p:sp>
        <p:nvSpPr>
          <p:cNvPr id="1495" name="Google Shape;1495;p151"/>
          <p:cNvSpPr txBox="1"/>
          <p:nvPr/>
        </p:nvSpPr>
        <p:spPr>
          <a:xfrm>
            <a:off x="309585" y="1352846"/>
            <a:ext cx="1114800" cy="5295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Isabel </a:t>
            </a:r>
            <a:br>
              <a:rPr lang="en-US">
                <a:solidFill>
                  <a:srgbClr val="544832"/>
                </a:solidFill>
                <a:latin typeface="Oswald"/>
                <a:ea typeface="Oswald"/>
                <a:cs typeface="Oswald"/>
                <a:sym typeface="Oswald"/>
              </a:rPr>
            </a:br>
            <a:r>
              <a:rPr>
                <a:rtl/>
              </a:rPr>
              <a:t>Parent </a:t>
            </a:r>
            <a:endParaRPr>
              <a:solidFill>
                <a:srgbClr val="544832"/>
              </a:solidFill>
              <a:latin typeface="Oswald"/>
              <a:ea typeface="Oswald"/>
              <a:cs typeface="Oswald"/>
              <a:sym typeface="Oswald"/>
            </a:endParaRPr>
          </a:p>
        </p:txBody>
      </p:sp>
      <p:sp>
        <p:nvSpPr>
          <p:cNvPr id="1496" name="Google Shape;1496;p151"/>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900">
                <a:latin typeface="Noto Sans"/>
                <a:ea typeface="Noto Sans"/>
                <a:cs typeface="Noto Sans"/>
                <a:sym typeface="Noto Sans"/>
              </a:defRPr>
              <a:bidi/>
            </a:pPr>
            <a:r>
              <a:rPr>
                <a:solidFill>
                  <a:schemeClr val="dk2"/>
                </a:solidFill>
                <a:rtl/>
              </a:rPr>
              <a:t>It sounds like a tough situation. A lot of parents of teenagers feel that way.  Let’s explore ways to shift these thoughts. </a:t>
            </a:r>
            <a:r>
              <a:rPr>
                <a:solidFill>
                  <a:schemeClr val="lt1"/>
                </a:solidFill>
                <a:highlight>
                  <a:srgbClr val="00969A"/>
                </a:highlight>
                <a:rtl/>
              </a:rPr>
              <a:t>The first step is to notice when a negative thought arises.</a:t>
            </a:r>
            <a:r>
              <a:rPr>
                <a:solidFill>
                  <a:schemeClr val="dk2"/>
                </a:solidFill>
                <a:rtl/>
              </a:rPr>
              <a:t> </a:t>
            </a:r>
            <a:r>
              <a:rPr>
                <a:solidFill>
                  <a:schemeClr val="dk2"/>
                </a:solidFill>
                <a:highlight>
                  <a:srgbClr val="019FE4"/>
                </a:highlight>
                <a:rtl/>
              </a:rPr>
              <a:t>Can you recall when you noticed it during the conversation?</a:t>
            </a:r>
            <a:r>
              <a:rPr>
                <a:solidFill>
                  <a:schemeClr val="dk2"/>
                </a:solidFill>
                <a:rtl/>
              </a:rPr>
              <a:t> </a:t>
            </a:r>
            <a:endParaRPr sz="1900">
              <a:solidFill>
                <a:schemeClr val="dk2"/>
              </a:solidFill>
              <a:highlight>
                <a:srgbClr val="ED7D31"/>
              </a:highlight>
              <a:latin typeface="Noto Sans"/>
              <a:ea typeface="Noto Sans"/>
              <a:cs typeface="Noto Sans"/>
              <a:sym typeface="Noto Sans"/>
            </a:endParaRPr>
          </a:p>
        </p:txBody>
      </p:sp>
      <p:grpSp>
        <p:nvGrpSpPr>
          <p:cNvPr id="1497" name="Google Shape;1497;p151"/>
          <p:cNvGrpSpPr/>
          <p:nvPr/>
        </p:nvGrpSpPr>
        <p:grpSpPr>
          <a:xfrm>
            <a:off x="7532223" y="1882350"/>
            <a:ext cx="1114800" cy="1661821"/>
            <a:chOff x="629198" y="1856775"/>
            <a:chExt cx="1114800" cy="1661821"/>
          </a:xfrm>
        </p:grpSpPr>
        <p:pic>
          <p:nvPicPr>
            <p:cNvPr id="1498" name="Google Shape;1498;p15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99" name="Google Shape;1499;p151"/>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pic>
        <p:nvPicPr>
          <p:cNvPr id="1500" name="Google Shape;1500;p151"/>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01" name="Google Shape;1501;p151"/>
          <p:cNvCxnSpPr>
            <a:endCxn id="1502"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151"/>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Connected to the skill on self-talk </a:t>
            </a:r>
            <a:endParaRPr sz="1300"/>
          </a:p>
        </p:txBody>
      </p:sp>
      <p:cxnSp>
        <p:nvCxnSpPr>
          <p:cNvPr id="1503" name="Google Shape;1503;p151"/>
          <p:cNvCxnSpPr>
            <a:endCxn id="1504"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504" name="Google Shape;1504;p151"/>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Continued exploring by asking open ended questions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352" name="Google Shape;352;p53"/>
          <p:cNvSpPr txBox="1"/>
          <p:nvPr/>
        </p:nvSpPr>
        <p:spPr>
          <a:xfrm>
            <a:off x="286223" y="197500"/>
            <a:ext cx="44241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bidi/>
            </a:pPr>
            <a:r>
              <a:rPr>
                <a:rtl/>
              </a:rPr>
              <a:t>Background</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338575" y="803100"/>
            <a:ext cx="8198100" cy="3561000"/>
          </a:xfrm>
          <a:prstGeom prst="rect">
            <a:avLst/>
          </a:prstGeom>
          <a:noFill/>
          <a:ln>
            <a:noFill/>
          </a:ln>
        </p:spPr>
        <p:txBody>
          <a:bodyPr anchorCtr="0" anchor="t" bIns="45700" lIns="91425" spcFirstLastPara="1" rIns="91425" wrap="square" tIns="45700" rtlCol="true">
            <a:noAutofit/>
          </a:bodyPr>
          <a:lstStyle/>
          <a:p>
            <a:pPr indent="0" lvl="0" marL="0" marR="0" rtl="0" algn="l">
              <a:lnSpc>
                <a:spcPct val="150000"/>
              </a:lnSpc>
              <a:spcBef>
                <a:spcPts val="0"/>
              </a:spcBef>
              <a:spcAft>
                <a:spcPts val="0"/>
              </a:spcAft>
              <a:buClr>
                <a:srgbClr val="000000"/>
              </a:buClr>
              <a:buSzPts val="1200"/>
              <a:buFont typeface="Arial"/>
              <a:buNone/>
              <a:defRPr b="1" sz="1300">
                <a:solidFill>
                  <a:srgbClr val="123D5D"/>
                </a:solidFill>
              </a:defRPr>
              <a:bidi/>
            </a:pPr>
            <a:r>
              <a:rPr>
                <a:latin typeface="Arial"/>
                <a:ea typeface="Arial"/>
                <a:cs typeface="Arial"/>
                <a:sym typeface="Arial"/>
                <a:rtl/>
              </a:rPr>
              <a:t>In </a:t>
            </a:r>
            <a:r>
              <a:rPr>
                <a:rtl/>
              </a:rPr>
              <a:t>Mexico, </a:t>
            </a:r>
            <a:endParaRPr b="1" i="0" sz="1300" u="none" cap="none" strike="noStrike">
              <a:solidFill>
                <a:srgbClr val="123D5D"/>
              </a:solidFill>
              <a:latin typeface="Arial"/>
              <a:ea typeface="Arial"/>
              <a:cs typeface="Arial"/>
              <a:sym typeface="Aria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bidi/>
            </a:pPr>
            <a:r>
              <a:rPr>
                <a:rtl/>
              </a:rPr>
              <a:t>15% of young people in Mexico experience mental health problems with 31% of adolescents presenting at least one symptom of depression</a:t>
            </a:r>
            <a:endParaRPr i="0" sz="1300" u="none" cap="none" strike="noStrike">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bidi/>
            </a:pPr>
            <a:r>
              <a:rPr>
                <a:rtl/>
              </a:rPr>
              <a:t>16.7% of Mexican adults present symptoms of depression.</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bidi/>
            </a:pPr>
            <a:r>
              <a:rPr>
                <a:rtl/>
              </a:rPr>
              <a:t>Bullying and violence are leading problems for elementary, middle, and high school.</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bidi/>
            </a:pPr>
            <a:r>
              <a:rPr>
                <a:rtl/>
              </a:rPr>
              <a:t>Childhood mental illness is associated with learning problems, developmental delays, and substance use.</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bidi/>
            </a:pPr>
            <a:r>
              <a:rPr>
                <a:rtl/>
              </a:rPr>
              <a:t>Parent-involved  interventions for improving child mental health have a robust evidence base in other contexts.</a:t>
            </a:r>
            <a:endParaRPr sz="1300">
              <a:solidFill>
                <a:srgbClr val="123D5D"/>
              </a:solidFill>
            </a:endParaRPr>
          </a:p>
          <a:p>
            <a:pPr indent="0" lvl="0" marL="0" marR="0" rtl="0" algn="l">
              <a:lnSpc>
                <a:spcPct val="150000"/>
              </a:lnSpc>
              <a:spcBef>
                <a:spcPts val="1000"/>
              </a:spcBef>
              <a:spcAft>
                <a:spcPts val="0"/>
              </a:spcAft>
              <a:buNone/>
              <a:defRPr sz="1300">
                <a:solidFill>
                  <a:srgbClr val="123D5D"/>
                </a:solidFill>
                <a:latin typeface="Arial"/>
                <a:ea typeface="Arial"/>
                <a:cs typeface="Arial"/>
                <a:sym typeface="Arial"/>
              </a:defRPr>
              <a:bidi/>
            </a:pPr>
            <a:r>
              <a:rPr b="1">
                <a:rtl/>
              </a:rPr>
              <a:t>Good news:</a:t>
            </a:r>
            <a:r>
              <a:rPr>
                <a:rtl/>
              </a:rPr>
              <a:t> Family strengthening and parenting programmes are an effective strategy. </a:t>
            </a:r>
            <a:endParaRPr b="0" i="0" sz="900" u="none" cap="none" strike="noStrike">
              <a:solidFill>
                <a:srgbClr val="000000"/>
              </a:solidFill>
              <a:latin typeface="Arial"/>
              <a:ea typeface="Arial"/>
              <a:cs typeface="Arial"/>
              <a:sym typeface="Arial"/>
            </a:endParaRPr>
          </a:p>
        </p:txBody>
      </p:sp>
      <p:sp>
        <p:nvSpPr>
          <p:cNvPr id="354" name="Google Shape;354;p53"/>
          <p:cNvSpPr txBox="1"/>
          <p:nvPr/>
        </p:nvSpPr>
        <p:spPr>
          <a:xfrm>
            <a:off x="5413200" y="4851000"/>
            <a:ext cx="3000000" cy="2925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bidi/>
            </a:pPr>
            <a:r>
              <a:rPr>
                <a:rtl/>
              </a:rPr>
              <a:t>WHO/ UNICEF: INSPIRE (2016)</a:t>
            </a:r>
            <a:endParaRPr b="0" i="0" sz="700" u="none" cap="none" strike="noStrike">
              <a:solidFill>
                <a:schemeClr val="dk1"/>
              </a:solidFill>
              <a:latin typeface="Arial"/>
              <a:ea typeface="Arial"/>
              <a:cs typeface="Arial"/>
              <a:sym typeface="Arial"/>
            </a:endParaRPr>
          </a:p>
        </p:txBody>
      </p:sp>
      <p:sp>
        <p:nvSpPr>
          <p:cNvPr id="355" name="Google Shape;355;p53"/>
          <p:cNvSpPr txBox="1"/>
          <p:nvPr/>
        </p:nvSpPr>
        <p:spPr>
          <a:xfrm>
            <a:off x="404050" y="4835700"/>
            <a:ext cx="3000000" cy="3231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bidi/>
            </a:pPr>
            <a:r>
              <a:rPr u="sng">
                <a:hlinkClick r:id="rId3">
                  <a:extLst>
                    <a:ext uri="{A12FA001-AC4F-418D-AE19-62706E023703}">
                      <ahyp:hlinkClr val="tx"/>
                    </a:ext>
                  </a:extLst>
                </a:hlinkClick>
                <a:rtl/>
              </a:rPr>
              <a:t>https://nurturing-care.org/malaysia-2023</a:t>
            </a:r>
            <a:r>
              <a:rPr>
                <a:rtl/>
              </a:rP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8" name="Shape 1508"/>
        <p:cNvGrpSpPr/>
        <p:nvPr/>
      </p:nvGrpSpPr>
      <p:grpSpPr>
        <a:xfrm>
          <a:off x="0" y="0"/>
          <a:ext cx="0" cy="0"/>
          <a:chOff x="0" y="0"/>
          <a:chExt cx="0" cy="0"/>
        </a:xfrm>
      </p:grpSpPr>
      <p:sp>
        <p:nvSpPr>
          <p:cNvPr id="1509" name="Google Shape;1509;p15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510" name="Google Shape;1510;p15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511" name="Google Shape;1511;p152"/>
          <p:cNvSpPr txBox="1"/>
          <p:nvPr/>
        </p:nvSpPr>
        <p:spPr>
          <a:xfrm>
            <a:off x="6590142"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CONNECT</a:t>
            </a:r>
            <a:endParaRPr>
              <a:latin typeface="Delicious Handrawn"/>
              <a:ea typeface="Delicious Handrawn"/>
              <a:cs typeface="Delicious Handrawn"/>
              <a:sym typeface="Delicious Handrawn"/>
            </a:endParaRPr>
          </a:p>
        </p:txBody>
      </p:sp>
      <p:pic>
        <p:nvPicPr>
          <p:cNvPr id="1512" name="Google Shape;1512;p15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13" name="Google Shape;1513;p15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bidi/>
            </a:pPr>
            <a:r>
              <a:rPr>
                <a:rtl/>
              </a:rPr>
              <a:t>Right when my teen walked away from me.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bidi/>
            </a:pPr>
            <a:endParaRPr sz="1300">
              <a:solidFill>
                <a:schemeClr val="dk2"/>
              </a:solidFill>
              <a:latin typeface="Noto Sans"/>
              <a:ea typeface="Noto Sans"/>
              <a:cs typeface="Noto Sans"/>
              <a:sym typeface="Noto Sans"/>
            </a:endParaRPr>
          </a:p>
        </p:txBody>
      </p:sp>
      <p:sp>
        <p:nvSpPr>
          <p:cNvPr id="1514" name="Google Shape;1514;p152"/>
          <p:cNvSpPr txBox="1"/>
          <p:nvPr/>
        </p:nvSpPr>
        <p:spPr>
          <a:xfrm>
            <a:off x="309585" y="1352846"/>
            <a:ext cx="1114800" cy="5295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Isabel </a:t>
            </a:r>
            <a:br>
              <a:rPr lang="en-US">
                <a:solidFill>
                  <a:srgbClr val="544832"/>
                </a:solidFill>
                <a:latin typeface="Oswald"/>
                <a:ea typeface="Oswald"/>
                <a:cs typeface="Oswald"/>
                <a:sym typeface="Oswald"/>
              </a:rPr>
            </a:br>
            <a:r>
              <a:rPr>
                <a:rtl/>
              </a:rPr>
              <a:t>Parent </a:t>
            </a:r>
            <a:endParaRPr>
              <a:solidFill>
                <a:srgbClr val="544832"/>
              </a:solidFill>
              <a:latin typeface="Oswald"/>
              <a:ea typeface="Oswald"/>
              <a:cs typeface="Oswald"/>
              <a:sym typeface="Oswald"/>
            </a:endParaRPr>
          </a:p>
        </p:txBody>
      </p:sp>
      <p:sp>
        <p:nvSpPr>
          <p:cNvPr id="1515" name="Google Shape;1515;p15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900">
                <a:latin typeface="Noto Sans"/>
                <a:ea typeface="Noto Sans"/>
                <a:cs typeface="Noto Sans"/>
                <a:sym typeface="Noto Sans"/>
              </a:defRPr>
              <a:bidi/>
            </a:pPr>
            <a:r>
              <a:rPr>
                <a:solidFill>
                  <a:schemeClr val="lt1"/>
                </a:solidFill>
                <a:highlight>
                  <a:srgbClr val="013D5C"/>
                </a:highlight>
                <a:rtl/>
              </a:rPr>
              <a:t>Great job</a:t>
            </a:r>
            <a:r>
              <a:rPr>
                <a:solidFill>
                  <a:schemeClr val="dk2"/>
                </a:solidFill>
                <a:rtl/>
              </a:rPr>
              <a:t> at noticing when the negative self-talk came in! Let us try asking ourselves, </a:t>
            </a:r>
            <a:r>
              <a:rPr>
                <a:solidFill>
                  <a:schemeClr val="lt1"/>
                </a:solidFill>
                <a:highlight>
                  <a:srgbClr val="E4027C"/>
                </a:highlight>
                <a:rtl/>
              </a:rPr>
              <a:t>“How can I turn this thought into something kind?”</a:t>
            </a:r>
            <a:endParaRPr sz="1900">
              <a:solidFill>
                <a:schemeClr val="lt1"/>
              </a:solidFill>
              <a:highlight>
                <a:srgbClr val="E4027C"/>
              </a:highlight>
              <a:latin typeface="Noto Sans"/>
              <a:ea typeface="Noto Sans"/>
              <a:cs typeface="Noto Sans"/>
              <a:sym typeface="Noto Sans"/>
            </a:endParaRPr>
          </a:p>
        </p:txBody>
      </p:sp>
      <p:grpSp>
        <p:nvGrpSpPr>
          <p:cNvPr id="1516" name="Google Shape;1516;p152"/>
          <p:cNvGrpSpPr/>
          <p:nvPr/>
        </p:nvGrpSpPr>
        <p:grpSpPr>
          <a:xfrm>
            <a:off x="7532223" y="1882350"/>
            <a:ext cx="1114800" cy="1661821"/>
            <a:chOff x="629198" y="1856775"/>
            <a:chExt cx="1114800" cy="1661821"/>
          </a:xfrm>
        </p:grpSpPr>
        <p:pic>
          <p:nvPicPr>
            <p:cNvPr id="1517" name="Google Shape;1517;p15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18" name="Google Shape;1518;p152"/>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pic>
        <p:nvPicPr>
          <p:cNvPr id="1519" name="Google Shape;1519;p15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20" name="Google Shape;1520;p152"/>
          <p:cNvCxnSpPr>
            <a:endCxn id="1521"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521" name="Google Shape;1521;p152"/>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Praising the parent</a:t>
            </a:r>
            <a:endParaRPr sz="1300"/>
          </a:p>
        </p:txBody>
      </p:sp>
      <p:cxnSp>
        <p:nvCxnSpPr>
          <p:cNvPr id="1522" name="Google Shape;1522;p152"/>
          <p:cNvCxnSpPr>
            <a:endCxn id="1523"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523" name="Google Shape;1523;p15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Connected to turning negative self-talk to positive self-talk </a:t>
            </a:r>
            <a:endParaRPr sz="13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7" name="Shape 1527"/>
        <p:cNvGrpSpPr/>
        <p:nvPr/>
      </p:nvGrpSpPr>
      <p:grpSpPr>
        <a:xfrm>
          <a:off x="0" y="0"/>
          <a:ext cx="0" cy="0"/>
          <a:chOff x="0" y="0"/>
          <a:chExt cx="0" cy="0"/>
        </a:xfrm>
      </p:grpSpPr>
      <p:sp>
        <p:nvSpPr>
          <p:cNvPr id="1528" name="Google Shape;1528;p15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529" name="Google Shape;1529;p15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pic>
        <p:nvPicPr>
          <p:cNvPr id="1530" name="Google Shape;1530;p15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31" name="Google Shape;1531;p15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bidi/>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bidi/>
            </a:pPr>
            <a:r>
              <a:rPr>
                <a:rtl/>
              </a:rPr>
              <a:t>Yesterday, I think my teenager needed some space. It’s a chance to me to learn and be patient. I am proud that I am trying to have one-on-one time. </a:t>
            </a:r>
            <a:endParaRPr>
              <a:solidFill>
                <a:schemeClr val="dk2"/>
              </a:solidFill>
              <a:latin typeface="Noto Sans"/>
              <a:ea typeface="Noto Sans"/>
              <a:cs typeface="Noto Sans"/>
              <a:sym typeface="Noto Sans"/>
            </a:endParaRPr>
          </a:p>
          <a:p>
            <a:pPr indent="0" lvl="0" marL="57150" rtl="0" algn="l">
              <a:spcBef>
                <a:spcPts val="0"/>
              </a:spcBef>
              <a:spcAft>
                <a:spcPts val="0"/>
              </a:spcAft>
              <a:buNone/>
              <a:bidi/>
            </a:pPr>
            <a:endParaRPr sz="700">
              <a:solidFill>
                <a:schemeClr val="dk2"/>
              </a:solidFill>
              <a:latin typeface="Noto Sans"/>
              <a:ea typeface="Noto Sans"/>
              <a:cs typeface="Noto Sans"/>
              <a:sym typeface="Noto Sans"/>
            </a:endParaRPr>
          </a:p>
        </p:txBody>
      </p:sp>
      <p:sp>
        <p:nvSpPr>
          <p:cNvPr id="1532" name="Google Shape;1532;p153"/>
          <p:cNvSpPr txBox="1"/>
          <p:nvPr/>
        </p:nvSpPr>
        <p:spPr>
          <a:xfrm>
            <a:off x="309585" y="1352846"/>
            <a:ext cx="1114800" cy="5295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Isabel </a:t>
            </a:r>
            <a:br>
              <a:rPr lang="en-US">
                <a:solidFill>
                  <a:srgbClr val="544832"/>
                </a:solidFill>
                <a:latin typeface="Oswald"/>
                <a:ea typeface="Oswald"/>
                <a:cs typeface="Oswald"/>
                <a:sym typeface="Oswald"/>
              </a:rPr>
            </a:br>
            <a:r>
              <a:rPr>
                <a:rtl/>
              </a:rPr>
              <a:t>Parent </a:t>
            </a:r>
            <a:endParaRPr>
              <a:solidFill>
                <a:srgbClr val="544832"/>
              </a:solidFill>
              <a:latin typeface="Oswald"/>
              <a:ea typeface="Oswald"/>
              <a:cs typeface="Oswald"/>
              <a:sym typeface="Oswald"/>
            </a:endParaRPr>
          </a:p>
        </p:txBody>
      </p:sp>
      <p:sp>
        <p:nvSpPr>
          <p:cNvPr id="1533" name="Google Shape;1533;p153"/>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600">
                <a:latin typeface="Noto Sans"/>
                <a:ea typeface="Noto Sans"/>
                <a:cs typeface="Noto Sans"/>
                <a:sym typeface="Noto Sans"/>
              </a:defRPr>
              <a:bidi/>
            </a:pPr>
            <a:r>
              <a:rPr>
                <a:solidFill>
                  <a:schemeClr val="lt1"/>
                </a:solidFill>
                <a:highlight>
                  <a:srgbClr val="ED7D31"/>
                </a:highlight>
                <a:rtl/>
              </a:rPr>
              <a:t>Well done</a:t>
            </a:r>
            <a:r>
              <a:rPr>
                <a:solidFill>
                  <a:schemeClr val="dk1"/>
                </a:solidFill>
                <a:rtl/>
              </a:rPr>
              <a:t> for finding a positive way to think about what happened. </a:t>
            </a:r>
            <a:r>
              <a:rPr>
                <a:highlight>
                  <a:srgbClr val="00969A"/>
                </a:highlight>
                <a:rtl/>
              </a:rPr>
              <a:t>Remember that there are no bad parents and that we are all learning here. Just by trying to spend one-on-one time with your teen shows you care.</a:t>
            </a:r>
            <a:endParaRPr sz="1600">
              <a:highlight>
                <a:srgbClr val="00969A"/>
              </a:highlight>
              <a:latin typeface="Noto Sans"/>
              <a:ea typeface="Noto Sans"/>
              <a:cs typeface="Noto Sans"/>
              <a:sym typeface="Noto Sans"/>
            </a:endParaRPr>
          </a:p>
        </p:txBody>
      </p:sp>
      <p:grpSp>
        <p:nvGrpSpPr>
          <p:cNvPr id="1534" name="Google Shape;1534;p153"/>
          <p:cNvGrpSpPr/>
          <p:nvPr/>
        </p:nvGrpSpPr>
        <p:grpSpPr>
          <a:xfrm>
            <a:off x="7532223" y="1882350"/>
            <a:ext cx="1114800" cy="1661821"/>
            <a:chOff x="629198" y="1856775"/>
            <a:chExt cx="1114800" cy="1661821"/>
          </a:xfrm>
        </p:grpSpPr>
        <p:pic>
          <p:nvPicPr>
            <p:cNvPr id="1535" name="Google Shape;1535;p15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36" name="Google Shape;1536;p153"/>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cxnSp>
        <p:nvCxnSpPr>
          <p:cNvPr id="1537" name="Google Shape;1537;p153"/>
          <p:cNvCxnSpPr>
            <a:endCxn id="1538"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538" name="Google Shape;1538;p153"/>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Emphasise the positive self-talk skill</a:t>
            </a:r>
            <a:endParaRPr sz="1300"/>
          </a:p>
        </p:txBody>
      </p:sp>
      <p:sp>
        <p:nvSpPr>
          <p:cNvPr id="1539" name="Google Shape;1539;p153"/>
          <p:cNvSpPr txBox="1"/>
          <p:nvPr/>
        </p:nvSpPr>
        <p:spPr>
          <a:xfrm>
            <a:off x="6590142"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CONNECT</a:t>
            </a:r>
            <a:endParaRPr>
              <a:latin typeface="Delicious Handrawn"/>
              <a:ea typeface="Delicious Handrawn"/>
              <a:cs typeface="Delicious Handrawn"/>
              <a:sym typeface="Delicious Handrawn"/>
            </a:endParaRPr>
          </a:p>
        </p:txBody>
      </p:sp>
      <p:pic>
        <p:nvPicPr>
          <p:cNvPr id="1540" name="Google Shape;1540;p15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41" name="Google Shape;1541;p153"/>
          <p:cNvCxnSpPr>
            <a:endCxn id="1542"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53"/>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Praise the parent for trying</a:t>
            </a:r>
            <a:endParaRPr sz="13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6" name="Shape 1546"/>
        <p:cNvGrpSpPr/>
        <p:nvPr/>
      </p:nvGrpSpPr>
      <p:grpSpPr>
        <a:xfrm>
          <a:off x="0" y="0"/>
          <a:ext cx="0" cy="0"/>
          <a:chOff x="0" y="0"/>
          <a:chExt cx="0" cy="0"/>
        </a:xfrm>
      </p:grpSpPr>
      <p:sp>
        <p:nvSpPr>
          <p:cNvPr id="1547" name="Google Shape;1547;p15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548" name="Google Shape;1548;p15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l">
              <a:spcBef>
                <a:spcPts val="0"/>
              </a:spcBef>
              <a:spcAft>
                <a:spcPts val="0"/>
              </a:spcAft>
              <a:buNone/>
              <a:bidi/>
            </a:pPr>
          </a:p>
        </p:txBody>
      </p:sp>
      <p:sp>
        <p:nvSpPr>
          <p:cNvPr id="1549" name="Google Shape;1549;p154"/>
          <p:cNvSpPr txBox="1"/>
          <p:nvPr/>
        </p:nvSpPr>
        <p:spPr>
          <a:xfrm>
            <a:off x="6590142" y="637427"/>
            <a:ext cx="1839600" cy="6402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bidi/>
            </a:pPr>
            <a:r>
              <a:rPr>
                <a:rtl/>
              </a:rPr>
              <a:t>PRACTISE</a:t>
            </a:r>
            <a:endParaRPr>
              <a:latin typeface="Delicious Handrawn"/>
              <a:ea typeface="Delicious Handrawn"/>
              <a:cs typeface="Delicious Handrawn"/>
              <a:sym typeface="Delicious Handrawn"/>
            </a:endParaRPr>
          </a:p>
        </p:txBody>
      </p:sp>
      <p:sp>
        <p:nvSpPr>
          <p:cNvPr id="1550" name="Google Shape;1550;p154"/>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bidi/>
            </a:pPr>
            <a:r>
              <a:rPr>
                <a:rtl/>
              </a:rPr>
              <a:t>How about we practise how you can handle it next time? If you feel like you are not connecting with your teen, what will you say to yourself? Remember your small parenting efforts throughout the day. </a:t>
            </a:r>
            <a:endParaRPr sz="1500">
              <a:solidFill>
                <a:schemeClr val="lt1"/>
              </a:solidFill>
              <a:highlight>
                <a:srgbClr val="DB3614"/>
              </a:highlight>
              <a:latin typeface="Noto Sans"/>
              <a:ea typeface="Noto Sans"/>
              <a:cs typeface="Noto Sans"/>
              <a:sym typeface="Noto Sans"/>
            </a:endParaRPr>
          </a:p>
        </p:txBody>
      </p:sp>
      <p:grpSp>
        <p:nvGrpSpPr>
          <p:cNvPr id="1551" name="Google Shape;1551;p154"/>
          <p:cNvGrpSpPr/>
          <p:nvPr/>
        </p:nvGrpSpPr>
        <p:grpSpPr>
          <a:xfrm>
            <a:off x="207723" y="173900"/>
            <a:ext cx="1114800" cy="1661821"/>
            <a:chOff x="629198" y="1856775"/>
            <a:chExt cx="1114800" cy="1661821"/>
          </a:xfrm>
        </p:grpSpPr>
        <p:pic>
          <p:nvPicPr>
            <p:cNvPr id="1552" name="Google Shape;155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53" name="Google Shape;1553;p154"/>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cxnSp>
        <p:nvCxnSpPr>
          <p:cNvPr id="1554" name="Google Shape;1554;p154"/>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555" name="Google Shape;1555;p154"/>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rtlCol="true">
            <a:noAutofit/>
          </a:bodyPr>
          <a:lstStyle/>
          <a:p>
            <a:pPr indent="0" lvl="0" marL="0" rtl="0" algn="ctr">
              <a:spcBef>
                <a:spcPts val="0"/>
              </a:spcBef>
              <a:spcAft>
                <a:spcPts val="0"/>
              </a:spcAft>
              <a:buNone/>
              <a:defRPr sz="1300"/>
              <a:bidi/>
            </a:pPr>
            <a:r>
              <a:rPr>
                <a:rtl/>
              </a:rPr>
              <a:t>Practising self-talk with the parent</a:t>
            </a:r>
            <a:endParaRPr sz="1300"/>
          </a:p>
        </p:txBody>
      </p:sp>
      <p:pic>
        <p:nvPicPr>
          <p:cNvPr id="1556" name="Google Shape;1556;p154"/>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557" name="Google Shape;1557;p154"/>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558" name="Google Shape;1558;p154"/>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bidi/>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bidi/>
            </a:pPr>
            <a:r>
              <a:rPr>
                <a:rtl/>
              </a:rPr>
              <a:t>You’re right! Next time it happens, I will tell myself “While yesterday was difficult, I can celebrate the times I’ve felt connected with my teen. Every positive interaction is a step forward in my parenting journey!”</a:t>
            </a:r>
            <a:endParaRPr>
              <a:solidFill>
                <a:schemeClr val="dk2"/>
              </a:solidFill>
              <a:latin typeface="Noto Sans"/>
              <a:ea typeface="Noto Sans"/>
              <a:cs typeface="Noto Sans"/>
              <a:sym typeface="Noto Sans"/>
            </a:endParaRPr>
          </a:p>
          <a:p>
            <a:pPr indent="0" lvl="0" marL="57150" rtl="0" algn="l">
              <a:spcBef>
                <a:spcPts val="0"/>
              </a:spcBef>
              <a:spcAft>
                <a:spcPts val="0"/>
              </a:spcAft>
              <a:buNone/>
              <a:bidi/>
            </a:pPr>
            <a:endParaRPr sz="700">
              <a:solidFill>
                <a:schemeClr val="dk2"/>
              </a:solidFill>
              <a:latin typeface="Noto Sans"/>
              <a:ea typeface="Noto Sans"/>
              <a:cs typeface="Noto Sans"/>
              <a:sym typeface="Noto Sans"/>
            </a:endParaRPr>
          </a:p>
        </p:txBody>
      </p:sp>
      <p:sp>
        <p:nvSpPr>
          <p:cNvPr id="1559" name="Google Shape;1559;p154"/>
          <p:cNvSpPr txBox="1"/>
          <p:nvPr/>
        </p:nvSpPr>
        <p:spPr>
          <a:xfrm>
            <a:off x="2445135" y="3143071"/>
            <a:ext cx="1114800" cy="5295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Isabel </a:t>
            </a:r>
            <a:br>
              <a:rPr lang="en-US">
                <a:solidFill>
                  <a:srgbClr val="544832"/>
                </a:solidFill>
                <a:latin typeface="Oswald"/>
                <a:ea typeface="Oswald"/>
                <a:cs typeface="Oswald"/>
                <a:sym typeface="Oswald"/>
              </a:rPr>
            </a:br>
            <a:r>
              <a:rPr>
                <a:rtl/>
              </a:rPr>
              <a:t>Parent </a:t>
            </a:r>
            <a:endParaRPr>
              <a:solidFill>
                <a:srgbClr val="544832"/>
              </a:solidFill>
              <a:latin typeface="Oswald"/>
              <a:ea typeface="Oswald"/>
              <a:cs typeface="Oswald"/>
              <a:sym typeface="Oswald"/>
            </a:endParaRPr>
          </a:p>
        </p:txBody>
      </p:sp>
      <p:sp>
        <p:nvSpPr>
          <p:cNvPr id="1560" name="Google Shape;1560;p154"/>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rtlCol="true">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bidi/>
            </a:pPr>
            <a:r>
              <a:rPr>
                <a:rtl/>
              </a:rPr>
              <a:t>Amazing, Isabel! You’re right! Every small step we take is a step forward in our parenting journey! </a:t>
            </a:r>
            <a:endParaRPr sz="1500">
              <a:solidFill>
                <a:schemeClr val="lt1"/>
              </a:solidFill>
              <a:highlight>
                <a:srgbClr val="DB3614"/>
              </a:highlight>
              <a:latin typeface="Noto Sans"/>
              <a:ea typeface="Noto Sans"/>
              <a:cs typeface="Noto Sans"/>
              <a:sym typeface="Noto Sans"/>
            </a:endParaRPr>
          </a:p>
        </p:txBody>
      </p:sp>
      <p:grpSp>
        <p:nvGrpSpPr>
          <p:cNvPr id="1561" name="Google Shape;1561;p154"/>
          <p:cNvGrpSpPr/>
          <p:nvPr/>
        </p:nvGrpSpPr>
        <p:grpSpPr>
          <a:xfrm>
            <a:off x="7193798" y="3143075"/>
            <a:ext cx="1114800" cy="1661821"/>
            <a:chOff x="629198" y="1856775"/>
            <a:chExt cx="1114800" cy="1661821"/>
          </a:xfrm>
        </p:grpSpPr>
        <p:pic>
          <p:nvPicPr>
            <p:cNvPr id="1562" name="Google Shape;156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63" name="Google Shape;1563;p154"/>
            <p:cNvSpPr txBox="1"/>
            <p:nvPr/>
          </p:nvSpPr>
          <p:spPr>
            <a:xfrm>
              <a:off x="629198" y="2816596"/>
              <a:ext cx="1114800" cy="702000"/>
            </a:xfrm>
            <a:prstGeom prst="rect">
              <a:avLst/>
            </a:prstGeom>
            <a:noFill/>
            <a:ln>
              <a:noFill/>
            </a:ln>
          </p:spPr>
          <p:txBody>
            <a:bodyPr anchorCtr="0" anchor="t" bIns="91425" lIns="91425" spcFirstLastPara="1" rIns="91425" wrap="square" tIns="91425" rtlCol="true">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bidi/>
              </a:pPr>
              <a:r>
                <a:rPr>
                  <a:rtl/>
                </a:rP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567" name="Shape 1567"/>
        <p:cNvGrpSpPr/>
        <p:nvPr/>
      </p:nvGrpSpPr>
      <p:grpSpPr>
        <a:xfrm>
          <a:off x="0" y="0"/>
          <a:ext cx="0" cy="0"/>
          <a:chOff x="0" y="0"/>
          <a:chExt cx="0" cy="0"/>
        </a:xfrm>
      </p:grpSpPr>
      <p:sp>
        <p:nvSpPr>
          <p:cNvPr id="1568" name="Google Shape;1568;p155"/>
          <p:cNvSpPr txBox="1"/>
          <p:nvPr/>
        </p:nvSpPr>
        <p:spPr>
          <a:xfrm>
            <a:off x="281975" y="3471125"/>
            <a:ext cx="7821300" cy="9618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4400">
                <a:solidFill>
                  <a:schemeClr val="lt1"/>
                </a:solidFill>
              </a:defRPr>
              <a:bidi/>
            </a:pPr>
            <a:r>
              <a:rPr>
                <a:rtl/>
              </a:rPr>
              <a:t>Pop Quiz on A-E-C-P</a:t>
            </a:r>
            <a:endParaRPr b="1" sz="44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56"/>
          <p:cNvSpPr txBox="1"/>
          <p:nvPr/>
        </p:nvSpPr>
        <p:spPr>
          <a:xfrm>
            <a:off x="269600" y="972075"/>
            <a:ext cx="7962000" cy="3465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Don’t worry about it. Every parent learns to deal with these things over time.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It’s normal to feel overwhelmed when your child misbehaves. Can you share more about what your child is doing in those moments?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The feeling of overwhelm will eventually pass as your child becomes older. Keep at it, and you will be fine. </a:t>
            </a:r>
            <a:endParaRPr sz="2400">
              <a:solidFill>
                <a:schemeClr val="accent5"/>
              </a:solidFill>
            </a:endParaRPr>
          </a:p>
        </p:txBody>
      </p:sp>
      <p:sp>
        <p:nvSpPr>
          <p:cNvPr id="1574" name="Google Shape;1574;p15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575" name="Google Shape;1575;p156"/>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7"/>
          <p:cNvSpPr txBox="1"/>
          <p:nvPr/>
        </p:nvSpPr>
        <p:spPr>
          <a:xfrm>
            <a:off x="269600" y="972075"/>
            <a:ext cx="7962000" cy="27756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bidi/>
            </a:pPr>
            <a:r>
              <a:rPr>
                <a:rtl/>
              </a:rPr>
              <a:t>It’s normal to feel overwhelmed when your child misbehaves. Can you share more about what your child is doing in those moments?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bidi/>
            </a:pPr>
            <a:r>
              <a:rPr>
                <a:rtl/>
              </a:rPr>
              <a:t>It's important to recognize and ACCEPT the parent’s emotions when they are dealing with challenging situations with their child. Ignoring or brushing off these feelings may not help in understanding and resolving the issues. Then you can EXPLORE the situation in more detail with the parent.</a:t>
            </a:r>
            <a:endParaRPr i="1" sz="3000">
              <a:solidFill>
                <a:schemeClr val="accent5"/>
              </a:solidFill>
            </a:endParaRPr>
          </a:p>
        </p:txBody>
      </p:sp>
      <p:sp>
        <p:nvSpPr>
          <p:cNvPr id="1581" name="Google Shape;1581;p15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582" name="Google Shape;1582;p157"/>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58"/>
          <p:cNvSpPr txBox="1"/>
          <p:nvPr/>
        </p:nvSpPr>
        <p:spPr>
          <a:xfrm>
            <a:off x="269600" y="972075"/>
            <a:ext cx="7962000" cy="3155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Q: Parent: I don’t understand why my teenager is so irritable lately!</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You know how teengers are, it is just a phase.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That sounds challenging. Can you share a time when they were irritated?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Don’t overthink it. Be glad they are not doing anything risky.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bidi/>
            </a:pPr>
            <a:endParaRPr sz="1900">
              <a:solidFill>
                <a:srgbClr val="113D5C"/>
              </a:solidFill>
              <a:latin typeface="Noto Sans"/>
              <a:ea typeface="Noto Sans"/>
              <a:cs typeface="Noto Sans"/>
              <a:sym typeface="Noto Sans"/>
            </a:endParaRPr>
          </a:p>
        </p:txBody>
      </p:sp>
      <p:sp>
        <p:nvSpPr>
          <p:cNvPr id="1588" name="Google Shape;1588;p15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589" name="Google Shape;1589;p158"/>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59"/>
          <p:cNvSpPr txBox="1"/>
          <p:nvPr/>
        </p:nvSpPr>
        <p:spPr>
          <a:xfrm>
            <a:off x="269600" y="972075"/>
            <a:ext cx="7962000" cy="31656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Q: Parent: I don’t understand why my teenager is so irritable lately! </a:t>
            </a:r>
            <a:endParaRPr b="1" sz="1700">
              <a:solidFill>
                <a:srgbClr val="DB3514"/>
              </a:solidFill>
            </a:endParaRPr>
          </a:p>
          <a:p>
            <a:pPr indent="0" lvl="0" marL="0" marR="0" rtl="0" algn="l">
              <a:lnSpc>
                <a:spcPct val="150000"/>
              </a:lnSpc>
              <a:spcBef>
                <a:spcPts val="0"/>
              </a:spcBef>
              <a:spcAft>
                <a:spcPts val="0"/>
              </a:spcAft>
              <a:buNone/>
              <a:bidi/>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bidi/>
            </a:pPr>
            <a:r>
              <a:rPr>
                <a:rtl/>
              </a:rPr>
              <a:t>That sounds challenging. Can you share a time when they were irritated?</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bidi/>
            </a:pPr>
            <a:r>
              <a:rPr>
                <a:rtl/>
              </a:rPr>
              <a:t>When the teenager seems distant, taking time to understand the reasons behind it is crucial for the parent. Explore how the teenager might have felt using open-ended questions.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bidi/>
            </a:pPr>
            <a:r>
              <a:rPr>
                <a:rtl/>
              </a:rPr>
              <a:t>Simple solutions might not cover the complexities of their feelings and situations, and may lead to poor relationship between the teen and the parent. </a:t>
            </a:r>
            <a:endParaRPr i="1" sz="1700">
              <a:solidFill>
                <a:srgbClr val="113D5C"/>
              </a:solidFill>
              <a:latin typeface="Noto Sans"/>
              <a:ea typeface="Noto Sans"/>
              <a:cs typeface="Noto Sans"/>
              <a:sym typeface="Noto Sans"/>
            </a:endParaRPr>
          </a:p>
        </p:txBody>
      </p:sp>
      <p:sp>
        <p:nvSpPr>
          <p:cNvPr id="1595" name="Google Shape;1595;p15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596" name="Google Shape;1596;p159"/>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60"/>
          <p:cNvSpPr txBox="1"/>
          <p:nvPr/>
        </p:nvSpPr>
        <p:spPr>
          <a:xfrm>
            <a:off x="269600" y="972075"/>
            <a:ext cx="7962000" cy="3155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Q: Parent: I think this course is not related to my life and my problems.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Maybe you are not able to understand. Keep trying it again.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It’s normal to feel that way, just keep going through the course.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I understand it might feel all new. Can you share more about what problems you are struggling with?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bidi/>
            </a:pPr>
            <a:endParaRPr sz="1900">
              <a:solidFill>
                <a:srgbClr val="113D5C"/>
              </a:solidFill>
              <a:latin typeface="Noto Sans"/>
              <a:ea typeface="Noto Sans"/>
              <a:cs typeface="Noto Sans"/>
              <a:sym typeface="Noto Sans"/>
            </a:endParaRPr>
          </a:p>
        </p:txBody>
      </p:sp>
      <p:sp>
        <p:nvSpPr>
          <p:cNvPr id="1602" name="Google Shape;1602;p16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03" name="Google Shape;1603;p160"/>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1"/>
          <p:cNvSpPr txBox="1"/>
          <p:nvPr/>
        </p:nvSpPr>
        <p:spPr>
          <a:xfrm>
            <a:off x="269600" y="972075"/>
            <a:ext cx="7962000" cy="27756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Q: Parent: I think this course is not related to my life and my problems.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bidi/>
            </a:pPr>
            <a:endParaRPr b="1" sz="1700">
              <a:solidFill>
                <a:srgbClr val="DB3514"/>
              </a:solidFill>
            </a:endParaRPr>
          </a:p>
          <a:p>
            <a:pPr indent="0" lvl="0" marL="0" marR="0" rtl="0" algn="l">
              <a:lnSpc>
                <a:spcPct val="150000"/>
              </a:lnSpc>
              <a:spcBef>
                <a:spcPts val="0"/>
              </a:spcBef>
              <a:spcAft>
                <a:spcPts val="0"/>
              </a:spcAft>
              <a:buNone/>
              <a:bidi/>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bidi/>
            </a:pPr>
            <a:r>
              <a:rPr>
                <a:rtl/>
              </a:rPr>
              <a:t>I understand it might feel all new. Can you share more about what problems you are struggling with?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bidi/>
            </a:pPr>
            <a:r>
              <a:rPr>
                <a:rtl/>
              </a:rPr>
              <a:t>If the parents feel the program concepts are disconnected from their life, it's okay. Exploring their struggles can help bridge that gap and make the program more relevant to their experiences.</a:t>
            </a:r>
            <a:endParaRPr i="1" sz="1700">
              <a:solidFill>
                <a:srgbClr val="113D5C"/>
              </a:solidFill>
              <a:latin typeface="Noto Sans"/>
              <a:ea typeface="Noto Sans"/>
              <a:cs typeface="Noto Sans"/>
              <a:sym typeface="Noto Sans"/>
            </a:endParaRPr>
          </a:p>
        </p:txBody>
      </p:sp>
      <p:sp>
        <p:nvSpPr>
          <p:cNvPr id="1609" name="Google Shape;1609;p16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10" name="Google Shape;1610;p161"/>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nvSpPr>
        <p:spPr>
          <a:xfrm>
            <a:off x="1377738" y="1869318"/>
            <a:ext cx="1089300" cy="808200"/>
          </a:xfrm>
          <a:prstGeom prst="rect">
            <a:avLst/>
          </a:prstGeom>
          <a:noFill/>
          <a:ln>
            <a:noFill/>
          </a:ln>
        </p:spPr>
        <p:txBody>
          <a:bodyPr anchorCtr="0" anchor="t" bIns="34275" lIns="68550" spcFirstLastPara="1" rIns="68550" wrap="square" tIns="34275" rtlCol="true">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bidi/>
            </a:pPr>
            <a:r>
              <a:rPr>
                <a:rtl/>
              </a:rPr>
              <a:t>optimizing early childhood development</a:t>
            </a:r>
            <a:endParaRPr b="0" i="0" sz="1200" u="none" cap="none" strike="noStrike">
              <a:solidFill>
                <a:srgbClr val="123D5D"/>
              </a:solidFill>
              <a:latin typeface="Arial"/>
              <a:ea typeface="Arial"/>
              <a:cs typeface="Arial"/>
              <a:sym typeface="Arial"/>
            </a:endParaRPr>
          </a:p>
        </p:txBody>
      </p:sp>
      <p:sp>
        <p:nvSpPr>
          <p:cNvPr id="362" name="Google Shape;362;p54"/>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bidi/>
            </a:pPr>
            <a:r>
              <a:rPr>
                <a:rtl/>
              </a:rPr>
              <a:t>Why support parents?</a:t>
            </a:r>
            <a:endParaRPr b="0" i="0" sz="1400" u="none" cap="none" strike="noStrike">
              <a:solidFill>
                <a:srgbClr val="000000"/>
              </a:solidFill>
              <a:latin typeface="Arial"/>
              <a:ea typeface="Arial"/>
              <a:cs typeface="Arial"/>
              <a:sym typeface="Arial"/>
            </a:endParaRPr>
          </a:p>
        </p:txBody>
      </p:sp>
      <p:sp>
        <p:nvSpPr>
          <p:cNvPr id="363" name="Google Shape;363;p54"/>
          <p:cNvSpPr txBox="1"/>
          <p:nvPr/>
        </p:nvSpPr>
        <p:spPr>
          <a:xfrm>
            <a:off x="6370620" y="1869318"/>
            <a:ext cx="1310700" cy="808200"/>
          </a:xfrm>
          <a:prstGeom prst="rect">
            <a:avLst/>
          </a:prstGeom>
          <a:noFill/>
          <a:ln>
            <a:noFill/>
          </a:ln>
        </p:spPr>
        <p:txBody>
          <a:bodyPr anchorCtr="0" anchor="t" bIns="34275" lIns="68550" spcFirstLastPara="1" rIns="68550" wrap="square" tIns="34275" rtlCol="true">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bidi/>
            </a:pPr>
            <a:r>
              <a:rPr>
                <a:rtl/>
              </a:rPr>
              <a:t>enhancing mothers’ and children’s mental health</a:t>
            </a:r>
            <a:endParaRPr b="0" i="0" sz="1200" u="none" cap="none" strike="noStrike">
              <a:solidFill>
                <a:srgbClr val="123D5D"/>
              </a:solidFill>
              <a:latin typeface="Arial"/>
              <a:ea typeface="Arial"/>
              <a:cs typeface="Arial"/>
              <a:sym typeface="Arial"/>
            </a:endParaRPr>
          </a:p>
        </p:txBody>
      </p:sp>
      <p:sp>
        <p:nvSpPr>
          <p:cNvPr id="364" name="Google Shape;364;p54"/>
          <p:cNvSpPr txBox="1"/>
          <p:nvPr/>
        </p:nvSpPr>
        <p:spPr>
          <a:xfrm>
            <a:off x="3908698" y="1869318"/>
            <a:ext cx="1427100" cy="1177500"/>
          </a:xfrm>
          <a:prstGeom prst="rect">
            <a:avLst/>
          </a:prstGeom>
          <a:noFill/>
          <a:ln>
            <a:noFill/>
          </a:ln>
        </p:spPr>
        <p:txBody>
          <a:bodyPr anchorCtr="0" anchor="t" bIns="34275" lIns="68550" spcFirstLastPara="1" rIns="68550" wrap="square" tIns="34275" rtlCol="true">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bidi/>
            </a:pPr>
            <a:r>
              <a:rPr>
                <a:rtl/>
              </a:rPr>
              <a:t>interrupting the cycle of violence and neglect, including perpetration of future violence</a:t>
            </a:r>
            <a:endParaRPr b="0" i="0" sz="1200" u="none" cap="none" strike="noStrike">
              <a:solidFill>
                <a:srgbClr val="123D5D"/>
              </a:solidFill>
              <a:latin typeface="Arial"/>
              <a:ea typeface="Arial"/>
              <a:cs typeface="Arial"/>
              <a:sym typeface="Arial"/>
            </a:endParaRPr>
          </a:p>
        </p:txBody>
      </p:sp>
      <p:sp>
        <p:nvSpPr>
          <p:cNvPr id="365" name="Google Shape;365;p54"/>
          <p:cNvSpPr txBox="1"/>
          <p:nvPr/>
        </p:nvSpPr>
        <p:spPr>
          <a:xfrm>
            <a:off x="2520235" y="3214001"/>
            <a:ext cx="1310700" cy="992700"/>
          </a:xfrm>
          <a:prstGeom prst="rect">
            <a:avLst/>
          </a:prstGeom>
          <a:noFill/>
          <a:ln>
            <a:noFill/>
          </a:ln>
        </p:spPr>
        <p:txBody>
          <a:bodyPr anchorCtr="0" anchor="t" bIns="34275" lIns="68550" spcFirstLastPara="1" rIns="68550" wrap="square" tIns="34275" rtlCol="true">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bidi/>
            </a:pPr>
            <a:r>
              <a:rPr>
                <a:rtl/>
              </a:rPr>
              <a:t>improving positive interactions of caregivers and adolescents</a:t>
            </a:r>
            <a:endParaRPr b="0" i="0" sz="1200" u="none" cap="none" strike="noStrike">
              <a:solidFill>
                <a:srgbClr val="123D5D"/>
              </a:solidFill>
              <a:latin typeface="Arial"/>
              <a:ea typeface="Arial"/>
              <a:cs typeface="Arial"/>
              <a:sym typeface="Arial"/>
            </a:endParaRPr>
          </a:p>
        </p:txBody>
      </p:sp>
      <p:sp>
        <p:nvSpPr>
          <p:cNvPr id="366" name="Google Shape;366;p54"/>
          <p:cNvSpPr txBox="1"/>
          <p:nvPr/>
        </p:nvSpPr>
        <p:spPr>
          <a:xfrm>
            <a:off x="5290035" y="3214001"/>
            <a:ext cx="1123500" cy="808200"/>
          </a:xfrm>
          <a:prstGeom prst="rect">
            <a:avLst/>
          </a:prstGeom>
          <a:noFill/>
          <a:ln>
            <a:noFill/>
          </a:ln>
        </p:spPr>
        <p:txBody>
          <a:bodyPr anchorCtr="0" anchor="t" bIns="34275" lIns="68550" spcFirstLastPara="1" rIns="68550" wrap="square" tIns="34275" rtlCol="true">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bidi/>
            </a:pPr>
            <a:r>
              <a:rPr>
                <a:rtl/>
              </a:rPr>
              <a:t>increasing attendance at routine health visits</a:t>
            </a:r>
            <a:endParaRPr b="0" i="0" sz="1200" u="none" cap="none" strike="noStrike">
              <a:solidFill>
                <a:srgbClr val="123D5D"/>
              </a:solidFill>
              <a:latin typeface="Arial"/>
              <a:ea typeface="Arial"/>
              <a:cs typeface="Arial"/>
              <a:sym typeface="Arial"/>
            </a:endParaRPr>
          </a:p>
        </p:txBody>
      </p:sp>
      <p:sp>
        <p:nvSpPr>
          <p:cNvPr id="367" name="Google Shape;367;p54"/>
          <p:cNvSpPr txBox="1"/>
          <p:nvPr/>
        </p:nvSpPr>
        <p:spPr>
          <a:xfrm>
            <a:off x="7617003" y="3214001"/>
            <a:ext cx="1310700" cy="1177500"/>
          </a:xfrm>
          <a:prstGeom prst="rect">
            <a:avLst/>
          </a:prstGeom>
          <a:noFill/>
          <a:ln>
            <a:noFill/>
          </a:ln>
        </p:spPr>
        <p:txBody>
          <a:bodyPr anchorCtr="0" anchor="t" bIns="34275" lIns="68550" spcFirstLastPara="1" rIns="68550" wrap="square" tIns="34275" rtlCol="true">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bidi/>
            </a:pPr>
            <a:r>
              <a:rPr>
                <a:rtl/>
              </a:rPr>
              <a:t>promoting positive social norms about protecting and nurturing children</a:t>
            </a:r>
            <a:endParaRPr b="0" i="0" sz="1200" u="none" cap="none" strike="noStrike">
              <a:solidFill>
                <a:srgbClr val="123D5D"/>
              </a:solidFill>
              <a:latin typeface="Arial"/>
              <a:ea typeface="Arial"/>
              <a:cs typeface="Arial"/>
              <a:sym typeface="Arial"/>
            </a:endParaRPr>
          </a:p>
        </p:txBody>
      </p:sp>
      <p:grpSp>
        <p:nvGrpSpPr>
          <p:cNvPr id="368" name="Google Shape;368;p54"/>
          <p:cNvGrpSpPr/>
          <p:nvPr/>
        </p:nvGrpSpPr>
        <p:grpSpPr>
          <a:xfrm>
            <a:off x="109295" y="2637616"/>
            <a:ext cx="1130400" cy="1384585"/>
            <a:chOff x="109295" y="2637616"/>
            <a:chExt cx="1130400" cy="1384585"/>
          </a:xfrm>
        </p:grpSpPr>
        <p:sp>
          <p:nvSpPr>
            <p:cNvPr id="369" name="Google Shape;369;p54"/>
            <p:cNvSpPr txBox="1"/>
            <p:nvPr/>
          </p:nvSpPr>
          <p:spPr>
            <a:xfrm>
              <a:off x="109295" y="3214001"/>
              <a:ext cx="1130400" cy="808200"/>
            </a:xfrm>
            <a:prstGeom prst="rect">
              <a:avLst/>
            </a:prstGeom>
            <a:noFill/>
            <a:ln>
              <a:noFill/>
            </a:ln>
          </p:spPr>
          <p:txBody>
            <a:bodyPr anchorCtr="0" anchor="t" bIns="34275" lIns="68550" spcFirstLastPara="1" rIns="68550" wrap="square" tIns="34275" rtlCol="true">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bidi/>
              </a:pPr>
              <a:r>
                <a:rPr>
                  <a:rtl/>
                </a:rPr>
                <a:t>improving growth and nutritional status</a:t>
              </a:r>
              <a:endParaRPr b="0" i="0" sz="1200" u="none" cap="none" strike="noStrike">
                <a:solidFill>
                  <a:srgbClr val="123D5D"/>
                </a:solidFill>
                <a:latin typeface="Arial"/>
                <a:ea typeface="Arial"/>
                <a:cs typeface="Arial"/>
                <a:sym typeface="Arial"/>
              </a:endParaRPr>
            </a:p>
          </p:txBody>
        </p:sp>
        <p:grpSp>
          <p:nvGrpSpPr>
            <p:cNvPr id="370" name="Google Shape;370;p54"/>
            <p:cNvGrpSpPr/>
            <p:nvPr/>
          </p:nvGrpSpPr>
          <p:grpSpPr>
            <a:xfrm>
              <a:off x="412933" y="2637616"/>
              <a:ext cx="523200" cy="523200"/>
              <a:chOff x="5185926" y="1986615"/>
              <a:chExt cx="523200" cy="523200"/>
            </a:xfrm>
          </p:grpSpPr>
          <p:sp>
            <p:nvSpPr>
              <p:cNvPr id="371" name="Google Shape;371;p54"/>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pic>
            <p:nvPicPr>
              <p:cNvPr descr="Apple with solid fill" id="372" name="Google Shape;372;p54"/>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373" name="Google Shape;373;p54"/>
          <p:cNvGrpSpPr/>
          <p:nvPr/>
        </p:nvGrpSpPr>
        <p:grpSpPr>
          <a:xfrm>
            <a:off x="1660771" y="1314418"/>
            <a:ext cx="523200" cy="523200"/>
            <a:chOff x="8015978" y="1986615"/>
            <a:chExt cx="523200" cy="523200"/>
          </a:xfrm>
        </p:grpSpPr>
        <p:sp>
          <p:nvSpPr>
            <p:cNvPr id="374" name="Google Shape;374;p54"/>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pic>
          <p:nvPicPr>
            <p:cNvPr descr="Puppet with solid fill" id="375" name="Google Shape;375;p54"/>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376" name="Google Shape;376;p54"/>
          <p:cNvGrpSpPr/>
          <p:nvPr/>
        </p:nvGrpSpPr>
        <p:grpSpPr>
          <a:xfrm>
            <a:off x="2926252" y="2637616"/>
            <a:ext cx="523200" cy="523200"/>
            <a:chOff x="2926252" y="2671469"/>
            <a:chExt cx="523200" cy="523200"/>
          </a:xfrm>
        </p:grpSpPr>
        <p:sp>
          <p:nvSpPr>
            <p:cNvPr id="377" name="Google Shape;377;p54"/>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pic>
          <p:nvPicPr>
            <p:cNvPr descr="Woman with kid with solid fill" id="378" name="Google Shape;378;p54"/>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379" name="Google Shape;379;p54"/>
          <p:cNvGrpSpPr/>
          <p:nvPr/>
        </p:nvGrpSpPr>
        <p:grpSpPr>
          <a:xfrm>
            <a:off x="4360694" y="1314418"/>
            <a:ext cx="523200" cy="523200"/>
            <a:chOff x="4240975" y="2951966"/>
            <a:chExt cx="523200" cy="523200"/>
          </a:xfrm>
        </p:grpSpPr>
        <p:sp>
          <p:nvSpPr>
            <p:cNvPr id="380" name="Google Shape;380;p54"/>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pic>
          <p:nvPicPr>
            <p:cNvPr id="381" name="Google Shape;381;p54"/>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382" name="Google Shape;382;p54"/>
          <p:cNvGrpSpPr/>
          <p:nvPr/>
        </p:nvGrpSpPr>
        <p:grpSpPr>
          <a:xfrm>
            <a:off x="5591656" y="2637616"/>
            <a:ext cx="523200" cy="523200"/>
            <a:chOff x="8015978" y="1034115"/>
            <a:chExt cx="523200" cy="523200"/>
          </a:xfrm>
        </p:grpSpPr>
        <p:sp>
          <p:nvSpPr>
            <p:cNvPr id="383" name="Google Shape;383;p54"/>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pic>
          <p:nvPicPr>
            <p:cNvPr descr="Medical with solid fill" id="384" name="Google Shape;384;p54"/>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385" name="Google Shape;385;p54"/>
          <p:cNvGrpSpPr/>
          <p:nvPr/>
        </p:nvGrpSpPr>
        <p:grpSpPr>
          <a:xfrm>
            <a:off x="6788742" y="1314418"/>
            <a:ext cx="523200" cy="523200"/>
            <a:chOff x="8015978" y="2951966"/>
            <a:chExt cx="523200" cy="523200"/>
          </a:xfrm>
        </p:grpSpPr>
        <p:sp>
          <p:nvSpPr>
            <p:cNvPr id="386" name="Google Shape;386;p54"/>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pic>
          <p:nvPicPr>
            <p:cNvPr descr="Left Brain with solid fill" id="387" name="Google Shape;387;p54"/>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388" name="Google Shape;388;p54"/>
          <p:cNvGrpSpPr/>
          <p:nvPr/>
        </p:nvGrpSpPr>
        <p:grpSpPr>
          <a:xfrm>
            <a:off x="7995449" y="2637616"/>
            <a:ext cx="523200" cy="523200"/>
            <a:chOff x="7071027" y="1986615"/>
            <a:chExt cx="523200" cy="523200"/>
          </a:xfrm>
        </p:grpSpPr>
        <p:sp>
          <p:nvSpPr>
            <p:cNvPr id="389" name="Google Shape;389;p54"/>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pic>
          <p:nvPicPr>
            <p:cNvPr descr="Lights On with solid fill" id="390" name="Google Shape;390;p54"/>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391" name="Google Shape;391;p54"/>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392" name="Google Shape;392;p54"/>
          <p:cNvSpPr txBox="1"/>
          <p:nvPr/>
        </p:nvSpPr>
        <p:spPr>
          <a:xfrm>
            <a:off x="286223" y="197500"/>
            <a:ext cx="44241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bidi/>
            </a:pPr>
            <a:r>
              <a:rPr>
                <a:rtl/>
              </a:rPr>
              <a:t>Why Support Parents?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62"/>
          <p:cNvSpPr txBox="1"/>
          <p:nvPr/>
        </p:nvSpPr>
        <p:spPr>
          <a:xfrm>
            <a:off x="269600" y="972075"/>
            <a:ext cx="7962000" cy="3155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Q: Parent: Thanks for the chat. I appreciate the support.</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I am glad I could help. Remember, you are not alone, and it’s okay to ask for help.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You will figure things out eventually.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bidi/>
            </a:pPr>
            <a:r>
              <a:rPr>
                <a:rtl/>
              </a:rPr>
              <a:t>No problem, you are strong. You don’t need much help.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bidi/>
            </a:pPr>
            <a:endParaRPr sz="1900">
              <a:solidFill>
                <a:srgbClr val="113D5C"/>
              </a:solidFill>
              <a:latin typeface="Noto Sans"/>
              <a:ea typeface="Noto Sans"/>
              <a:cs typeface="Noto Sans"/>
              <a:sym typeface="Noto Sans"/>
            </a:endParaRPr>
          </a:p>
        </p:txBody>
      </p:sp>
      <p:sp>
        <p:nvSpPr>
          <p:cNvPr id="1616" name="Google Shape;1616;p16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17" name="Google Shape;1617;p162"/>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63"/>
          <p:cNvSpPr txBox="1"/>
          <p:nvPr/>
        </p:nvSpPr>
        <p:spPr>
          <a:xfrm>
            <a:off x="269600" y="972075"/>
            <a:ext cx="7962000" cy="2514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Q: Parent: Thanks for the chat. I appreciate the support. </a:t>
            </a:r>
            <a:endParaRPr b="1" sz="1700">
              <a:solidFill>
                <a:srgbClr val="DB3514"/>
              </a:solidFill>
            </a:endParaRPr>
          </a:p>
          <a:p>
            <a:pPr indent="0" lvl="0" marL="0" marR="0" rtl="0" algn="l">
              <a:lnSpc>
                <a:spcPct val="150000"/>
              </a:lnSpc>
              <a:spcBef>
                <a:spcPts val="0"/>
              </a:spcBef>
              <a:spcAft>
                <a:spcPts val="0"/>
              </a:spcAft>
              <a:buNone/>
              <a:bidi/>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bidi/>
            </a:pPr>
            <a:r>
              <a:rPr>
                <a:rtl/>
              </a:rPr>
              <a:t>I am glad I could help. Remember, you are not alone, and it’s okay to ask for help.</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bidi/>
            </a:pPr>
            <a:r>
              <a:rPr>
                <a:rtl/>
              </a:rPr>
              <a:t>By emphasising empathy in our responses, we create a space where individuals feel heard, supported, and encouraged to seek assistance when necessary.</a:t>
            </a:r>
            <a:endParaRPr i="1" sz="1700">
              <a:solidFill>
                <a:srgbClr val="113D5C"/>
              </a:solidFill>
              <a:latin typeface="Noto Sans"/>
              <a:ea typeface="Noto Sans"/>
              <a:cs typeface="Noto Sans"/>
              <a:sym typeface="Noto Sans"/>
            </a:endParaRPr>
          </a:p>
        </p:txBody>
      </p:sp>
      <p:sp>
        <p:nvSpPr>
          <p:cNvPr id="1623" name="Google Shape;1623;p16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24" name="Google Shape;1624;p163"/>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628" name="Shape 1628"/>
        <p:cNvGrpSpPr/>
        <p:nvPr/>
      </p:nvGrpSpPr>
      <p:grpSpPr>
        <a:xfrm>
          <a:off x="0" y="0"/>
          <a:ext cx="0" cy="0"/>
          <a:chOff x="0" y="0"/>
          <a:chExt cx="0" cy="0"/>
        </a:xfrm>
      </p:grpSpPr>
      <p:sp>
        <p:nvSpPr>
          <p:cNvPr id="1629" name="Google Shape;1629;p164"/>
          <p:cNvSpPr txBox="1"/>
          <p:nvPr/>
        </p:nvSpPr>
        <p:spPr>
          <a:xfrm>
            <a:off x="387450" y="294392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Module 7: Safeguarding</a:t>
            </a:r>
            <a:endParaRPr b="1" sz="5000">
              <a:solidFill>
                <a:schemeClr val="l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65"/>
          <p:cNvSpPr txBox="1"/>
          <p:nvPr/>
        </p:nvSpPr>
        <p:spPr>
          <a:xfrm>
            <a:off x="269600" y="972075"/>
            <a:ext cx="7962000" cy="2816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What is safeguarding?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bidi/>
            </a:pPr>
            <a:r>
              <a:rPr>
                <a:rtl/>
              </a:rPr>
              <a:t>Protecting the health, well-being, and human rights of all individuals, ensuring a life free from harm, abuse, and neglect.</a:t>
            </a:r>
            <a:endParaRPr sz="1600">
              <a:solidFill>
                <a:schemeClr val="accent5"/>
              </a:solidFill>
            </a:endParaRPr>
          </a:p>
          <a:p>
            <a:pPr indent="0" lvl="0" marL="0" marR="0" rtl="0" algn="l">
              <a:lnSpc>
                <a:spcPct val="150000"/>
              </a:lnSpc>
              <a:spcBef>
                <a:spcPts val="0"/>
              </a:spcBef>
              <a:spcAft>
                <a:spcPts val="0"/>
              </a:spcAft>
              <a:buNone/>
              <a:bidi/>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bidi/>
            </a:pPr>
            <a:r>
              <a:rPr>
                <a:rtl/>
              </a:rPr>
              <a:t>Irrespective of age, gender identity, disability, sexual orientation, religious, or ethnic origin, everyone in our program has the right to be safeguarded against any form of harm, abuse, neglect, and exploitation by any associated person.</a:t>
            </a:r>
            <a:endParaRPr b="0" i="0" sz="1600" u="none" cap="none" strike="noStrike">
              <a:solidFill>
                <a:schemeClr val="accent5"/>
              </a:solidFill>
              <a:latin typeface="Arial"/>
              <a:ea typeface="Arial"/>
              <a:cs typeface="Arial"/>
              <a:sym typeface="Arial"/>
            </a:endParaRPr>
          </a:p>
        </p:txBody>
      </p:sp>
      <p:sp>
        <p:nvSpPr>
          <p:cNvPr id="1635" name="Google Shape;1635;p16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36" name="Google Shape;1636;p165"/>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6"/>
          <p:cNvSpPr txBox="1"/>
          <p:nvPr/>
        </p:nvSpPr>
        <p:spPr>
          <a:xfrm>
            <a:off x="297300" y="790125"/>
            <a:ext cx="8549400" cy="4171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Understanding abuse, neglect, and exploitation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bidi/>
            </a:pPr>
            <a:r>
              <a:rPr b="1">
                <a:rtl/>
              </a:rPr>
              <a:t>Abuse</a:t>
            </a:r>
            <a:r>
              <a:rPr>
                <a:rtl/>
              </a:rPr>
              <a:t> refers to a deliberate act of maltreatment that can damage a child’s security, wellbeing, dignity and development. Abuse includes all forms of physical, sexual, psychological and emotional maltreatment. (Save the Children definition)</a:t>
            </a:r>
            <a:endParaRPr>
              <a:solidFill>
                <a:schemeClr val="accent5"/>
              </a:solidFill>
            </a:endParaRPr>
          </a:p>
          <a:p>
            <a:pPr indent="0" lvl="0" marL="0" marR="0" rtl="0" algn="l">
              <a:lnSpc>
                <a:spcPct val="150000"/>
              </a:lnSpc>
              <a:spcBef>
                <a:spcPts val="0"/>
              </a:spcBef>
              <a:spcAft>
                <a:spcPts val="0"/>
              </a:spcAft>
              <a:buNone/>
              <a:bidi/>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bidi/>
            </a:pPr>
            <a:r>
              <a:rPr b="1">
                <a:rtl/>
              </a:rPr>
              <a:t>Violence against children </a:t>
            </a:r>
            <a:r>
              <a:rPr>
                <a:rtl/>
              </a:rPr>
              <a:t>is defined as forms of physical or mental violence, damage and abuse, neglect or neglectful treatment or maltreatment or exploitation, including sexual abuse. (Office of the High Commissioner for Human Rights, 1990, Article 19)</a:t>
            </a:r>
            <a:endParaRPr>
              <a:solidFill>
                <a:schemeClr val="accent5"/>
              </a:solidFill>
            </a:endParaRPr>
          </a:p>
          <a:p>
            <a:pPr indent="0" lvl="0" marL="0" marR="0" rtl="0" algn="l">
              <a:lnSpc>
                <a:spcPct val="150000"/>
              </a:lnSpc>
              <a:spcBef>
                <a:spcPts val="0"/>
              </a:spcBef>
              <a:spcAft>
                <a:spcPts val="0"/>
              </a:spcAft>
              <a:buNone/>
              <a:bidi/>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bidi/>
            </a:pPr>
            <a:r>
              <a:rPr>
                <a:rtl/>
              </a:rPr>
              <a:t> </a:t>
            </a:r>
            <a:r>
              <a:rPr b="1">
                <a:rtl/>
              </a:rPr>
              <a:t>Child exploitation </a:t>
            </a:r>
            <a:r>
              <a:rPr>
                <a:rtl/>
              </a:rPr>
              <a:t>refers to using the child for economical or sexual benefit, for gratification or profit, often resulting in unjust, cruel and harmful treatment of the child. (Save the Children definition)</a:t>
            </a:r>
            <a:endParaRPr>
              <a:solidFill>
                <a:schemeClr val="accent5"/>
              </a:solidFill>
            </a:endParaRPr>
          </a:p>
          <a:p>
            <a:pPr indent="0" lvl="0" marL="0" marR="0" rtl="0" algn="l">
              <a:lnSpc>
                <a:spcPct val="150000"/>
              </a:lnSpc>
              <a:spcBef>
                <a:spcPts val="0"/>
              </a:spcBef>
              <a:spcAft>
                <a:spcPts val="0"/>
              </a:spcAft>
              <a:buNone/>
              <a:bidi/>
            </a:pPr>
            <a:endParaRPr>
              <a:solidFill>
                <a:schemeClr val="accent5"/>
              </a:solidFill>
            </a:endParaRPr>
          </a:p>
        </p:txBody>
      </p:sp>
      <p:sp>
        <p:nvSpPr>
          <p:cNvPr id="1642" name="Google Shape;1642;p16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43" name="Google Shape;1643;p166"/>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67"/>
          <p:cNvSpPr txBox="1"/>
          <p:nvPr/>
        </p:nvSpPr>
        <p:spPr>
          <a:xfrm>
            <a:off x="297300" y="790125"/>
            <a:ext cx="8549400" cy="2878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Reporting Sexual Exploitation and Abuse Allegations against PLH employees: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bidi/>
            </a:pPr>
            <a:r>
              <a:rPr>
                <a:rtl/>
              </a:rPr>
              <a:t>PLH and its partners has safe, confidential, and accessible mechanisms and procedures for personnel, beneficiaries, and communities, including children, to report Sexual Abuse and Exploitation allegations.</a:t>
            </a:r>
            <a:endParaRPr>
              <a:solidFill>
                <a:schemeClr val="accent5"/>
              </a:solidFill>
            </a:endParaRPr>
          </a:p>
          <a:p>
            <a:pPr indent="0" lvl="0" marL="0" marR="0" rtl="0" algn="l">
              <a:lnSpc>
                <a:spcPct val="150000"/>
              </a:lnSpc>
              <a:spcBef>
                <a:spcPts val="0"/>
              </a:spcBef>
              <a:spcAft>
                <a:spcPts val="0"/>
              </a:spcAft>
              <a:buNone/>
              <a:bidi/>
            </a:pPr>
            <a:endParaRPr>
              <a:solidFill>
                <a:schemeClr val="accent5"/>
              </a:solidFill>
            </a:endParaRPr>
          </a:p>
          <a:p>
            <a:pPr indent="0" lvl="0" marL="0" marR="0" rtl="0" algn="l">
              <a:lnSpc>
                <a:spcPct val="150000"/>
              </a:lnSpc>
              <a:spcBef>
                <a:spcPts val="0"/>
              </a:spcBef>
              <a:spcAft>
                <a:spcPts val="0"/>
              </a:spcAft>
              <a:buNone/>
              <a:bidi/>
            </a:pPr>
            <a:r>
              <a:rPr>
                <a:solidFill>
                  <a:schemeClr val="accent5"/>
                </a:solidFill>
                <a:rtl/>
              </a:rPr>
              <a:t>PLH members commit to protecting the identity, privacy, and safety of any persons who come forward with allegations on SEA relating to the organisation.</a:t>
            </a:r>
            <a:br>
              <a:rPr lang="en-US">
                <a:solidFill>
                  <a:schemeClr val="accent5"/>
                </a:solidFill>
              </a:rPr>
            </a:br>
            <a:br>
              <a:rPr lang="en-US">
                <a:solidFill>
                  <a:schemeClr val="accent5"/>
                </a:solidFill>
              </a:rPr>
            </a:br>
            <a:r>
              <a:rPr b="1">
                <a:solidFill>
                  <a:schemeClr val="accent5"/>
                </a:solidFill>
                <a:rtl/>
              </a:rPr>
              <a:t>If you have any SEA allegations against PLH, you can </a:t>
            </a:r>
            <a:r>
              <a:rPr b="1" u="sng">
                <a:solidFill>
                  <a:schemeClr val="hlink"/>
                </a:solidFill>
                <a:hlinkClick r:id="rId3"/>
                <a:rtl/>
              </a:rPr>
              <a:t>fill this form</a:t>
            </a:r>
            <a:endParaRPr b="1">
              <a:solidFill>
                <a:schemeClr val="accent5"/>
              </a:solidFill>
            </a:endParaRPr>
          </a:p>
        </p:txBody>
      </p:sp>
      <p:sp>
        <p:nvSpPr>
          <p:cNvPr id="1649" name="Google Shape;1649;p16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50" name="Google Shape;1650;p167"/>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68"/>
          <p:cNvSpPr txBox="1"/>
          <p:nvPr/>
        </p:nvSpPr>
        <p:spPr>
          <a:xfrm>
            <a:off x="4439075" y="287775"/>
            <a:ext cx="5567400" cy="3078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a:solidFill>
                  <a:srgbClr val="DB3514"/>
                </a:solidFill>
              </a:defRPr>
              <a:bidi/>
            </a:pPr>
            <a:r>
              <a:rPr>
                <a:rtl/>
              </a:rPr>
              <a:t>Safeguarding in Crianza con Conciencia chatbot </a:t>
            </a:r>
            <a:endParaRPr sz="1100">
              <a:solidFill>
                <a:schemeClr val="accent5"/>
              </a:solidFill>
            </a:endParaRPr>
          </a:p>
        </p:txBody>
      </p:sp>
      <p:sp>
        <p:nvSpPr>
          <p:cNvPr id="1656" name="Google Shape;1656;p16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57" name="Google Shape;1657;p168"/>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Safeguarding</a:t>
            </a:r>
            <a:endParaRPr b="0" i="0" sz="1400" u="none" cap="none" strike="noStrike">
              <a:solidFill>
                <a:srgbClr val="000000"/>
              </a:solidFill>
              <a:latin typeface="Arial"/>
              <a:ea typeface="Arial"/>
              <a:cs typeface="Arial"/>
              <a:sym typeface="Arial"/>
            </a:endParaRPr>
          </a:p>
        </p:txBody>
      </p:sp>
      <p:pic>
        <p:nvPicPr>
          <p:cNvPr id="1658" name="Google Shape;1658;p168"/>
          <p:cNvPicPr preferRelativeResize="0"/>
          <p:nvPr/>
        </p:nvPicPr>
        <p:blipFill>
          <a:blip r:embed="rId3">
            <a:alphaModFix/>
          </a:blip>
          <a:stretch>
            <a:fillRect/>
          </a:stretch>
        </p:blipFill>
        <p:spPr>
          <a:xfrm>
            <a:off x="7434716" y="756575"/>
            <a:ext cx="1709285" cy="3700444"/>
          </a:xfrm>
          <a:prstGeom prst="rect">
            <a:avLst/>
          </a:prstGeom>
          <a:noFill/>
          <a:ln>
            <a:noFill/>
          </a:ln>
        </p:spPr>
      </p:pic>
      <p:pic>
        <p:nvPicPr>
          <p:cNvPr id="1659" name="Google Shape;1659;p168"/>
          <p:cNvPicPr preferRelativeResize="0"/>
          <p:nvPr/>
        </p:nvPicPr>
        <p:blipFill>
          <a:blip r:embed="rId4">
            <a:alphaModFix/>
          </a:blip>
          <a:stretch>
            <a:fillRect/>
          </a:stretch>
        </p:blipFill>
        <p:spPr>
          <a:xfrm>
            <a:off x="5541010" y="756575"/>
            <a:ext cx="1709285" cy="3700434"/>
          </a:xfrm>
          <a:prstGeom prst="rect">
            <a:avLst/>
          </a:prstGeom>
          <a:noFill/>
          <a:ln>
            <a:noFill/>
          </a:ln>
        </p:spPr>
      </p:pic>
      <p:pic>
        <p:nvPicPr>
          <p:cNvPr id="1660" name="Google Shape;1660;p168"/>
          <p:cNvPicPr preferRelativeResize="0"/>
          <p:nvPr/>
        </p:nvPicPr>
        <p:blipFill>
          <a:blip r:embed="rId5">
            <a:alphaModFix/>
          </a:blip>
          <a:stretch>
            <a:fillRect/>
          </a:stretch>
        </p:blipFill>
        <p:spPr>
          <a:xfrm>
            <a:off x="3647304" y="756575"/>
            <a:ext cx="1709285" cy="3700434"/>
          </a:xfrm>
          <a:prstGeom prst="rect">
            <a:avLst/>
          </a:prstGeom>
          <a:noFill/>
          <a:ln>
            <a:noFill/>
          </a:ln>
        </p:spPr>
      </p:pic>
      <p:pic>
        <p:nvPicPr>
          <p:cNvPr id="1661" name="Google Shape;1661;p168"/>
          <p:cNvPicPr preferRelativeResize="0"/>
          <p:nvPr/>
        </p:nvPicPr>
        <p:blipFill>
          <a:blip r:embed="rId6">
            <a:alphaModFix/>
          </a:blip>
          <a:stretch>
            <a:fillRect/>
          </a:stretch>
        </p:blipFill>
        <p:spPr>
          <a:xfrm>
            <a:off x="1793981" y="756575"/>
            <a:ext cx="1709285" cy="3700434"/>
          </a:xfrm>
          <a:prstGeom prst="rect">
            <a:avLst/>
          </a:prstGeom>
          <a:noFill/>
          <a:ln>
            <a:noFill/>
          </a:ln>
        </p:spPr>
      </p:pic>
      <p:pic>
        <p:nvPicPr>
          <p:cNvPr id="1662" name="Google Shape;1662;p168"/>
          <p:cNvPicPr preferRelativeResize="0"/>
          <p:nvPr/>
        </p:nvPicPr>
        <p:blipFill>
          <a:blip r:embed="rId7">
            <a:alphaModFix/>
          </a:blip>
          <a:stretch>
            <a:fillRect/>
          </a:stretch>
        </p:blipFill>
        <p:spPr>
          <a:xfrm>
            <a:off x="0" y="756575"/>
            <a:ext cx="1709285" cy="37004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69"/>
          <p:cNvSpPr txBox="1"/>
          <p:nvPr/>
        </p:nvSpPr>
        <p:spPr>
          <a:xfrm>
            <a:off x="297300" y="790125"/>
            <a:ext cx="8549400" cy="36198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bidi/>
            </a:pPr>
            <a:r>
              <a:rPr>
                <a:rtl/>
              </a:rPr>
              <a:t>What is your responsibility during in-person and online chat session? </a:t>
            </a:r>
            <a:endParaRPr b="1" i="0" sz="20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900">
              <a:solidFill>
                <a:schemeClr val="accent5"/>
              </a:solidFill>
            </a:endParaRPr>
          </a:p>
          <a:p>
            <a:pPr indent="0" lvl="0" marL="0" marR="0" rtl="0" algn="l">
              <a:lnSpc>
                <a:spcPct val="150000"/>
              </a:lnSpc>
              <a:spcBef>
                <a:spcPts val="0"/>
              </a:spcBef>
              <a:spcAft>
                <a:spcPts val="0"/>
              </a:spcAft>
              <a:buNone/>
              <a:defRPr b="1" sz="1700">
                <a:solidFill>
                  <a:schemeClr val="accent5"/>
                </a:solidFill>
              </a:defRPr>
              <a:bidi/>
            </a:pPr>
            <a:r>
              <a:rPr>
                <a:rtl/>
              </a:rPr>
              <a:t>Know your organisation’s child safeguarding policies and referral procedures </a:t>
            </a:r>
            <a:endParaRPr b="1" sz="1700">
              <a:solidFill>
                <a:schemeClr val="accent5"/>
              </a:solidFill>
            </a:endParaRPr>
          </a:p>
          <a:p>
            <a:pPr indent="-342900" lvl="0" marL="457200" rtl="0" algn="l">
              <a:lnSpc>
                <a:spcPct val="150000"/>
              </a:lnSpc>
              <a:spcBef>
                <a:spcPts val="110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bidi/>
            </a:pPr>
            <a:r>
              <a:rPr>
                <a:rtl/>
              </a:rPr>
              <a:t>Understand who to report to within your organization and how to engage external resources like local referral pathways or authorities.</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bidi/>
            </a:pPr>
            <a:r>
              <a:rPr>
                <a:rtl/>
              </a:rPr>
              <a:t>Take responsibility for responding to disclosures of past or present abuse.</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bidi/>
            </a:pPr>
            <a:r>
              <a:rPr>
                <a:rtl/>
              </a:rPr>
              <a:t>Discuss the situation with your supervisor to agree on the next steps forward.</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bidi/>
            </a:pPr>
            <a:r>
              <a:rPr>
                <a:rtl/>
              </a:rPr>
              <a:t>Remember, you're not expected to resolve the situation alone.</a:t>
            </a:r>
            <a:endParaRPr sz="1800">
              <a:solidFill>
                <a:srgbClr val="0D3F5E"/>
              </a:solidFill>
              <a:highlight>
                <a:srgbClr val="FFFFFF"/>
              </a:highlight>
              <a:latin typeface="Roboto"/>
              <a:ea typeface="Roboto"/>
              <a:cs typeface="Roboto"/>
              <a:sym typeface="Roboto"/>
            </a:endParaRPr>
          </a:p>
        </p:txBody>
      </p:sp>
      <p:sp>
        <p:nvSpPr>
          <p:cNvPr id="1668" name="Google Shape;1668;p16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69" name="Google Shape;1669;p169"/>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0"/>
          <p:cNvSpPr txBox="1"/>
          <p:nvPr/>
        </p:nvSpPr>
        <p:spPr>
          <a:xfrm>
            <a:off x="297300" y="790125"/>
            <a:ext cx="8549400" cy="2763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What is your responsibility during in-person and online chat session?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bidi/>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bidi/>
            </a:pPr>
            <a:r>
              <a:rPr>
                <a:rtl/>
              </a:rPr>
              <a:t>Ensure parents know that you are someone who can help them</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bidi/>
            </a:pPr>
            <a:r>
              <a:rPr>
                <a:rtl/>
              </a:rPr>
              <a:t>Parents participating in your sessions need to know that they can come to you for help, regardless of when the abuse occurred.</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bidi/>
            </a:pPr>
            <a:r>
              <a:rPr>
                <a:rtl/>
              </a:rPr>
              <a:t>You should make sure that they know that they can trust you and that you will listen and support them without judgment or any further harm.</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bidi/>
            </a:pPr>
            <a:endParaRPr sz="1500">
              <a:solidFill>
                <a:srgbClr val="0D3F5E"/>
              </a:solidFill>
              <a:highlight>
                <a:srgbClr val="FFFFFF"/>
              </a:highlight>
              <a:latin typeface="Roboto"/>
              <a:ea typeface="Roboto"/>
              <a:cs typeface="Roboto"/>
              <a:sym typeface="Roboto"/>
            </a:endParaRPr>
          </a:p>
        </p:txBody>
      </p:sp>
      <p:sp>
        <p:nvSpPr>
          <p:cNvPr id="1675" name="Google Shape;1675;p17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76" name="Google Shape;1676;p170"/>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71"/>
          <p:cNvSpPr txBox="1"/>
          <p:nvPr/>
        </p:nvSpPr>
        <p:spPr>
          <a:xfrm>
            <a:off x="297300" y="790125"/>
            <a:ext cx="8549400" cy="3938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bidi/>
            </a:pPr>
            <a:r>
              <a:rPr>
                <a:rtl/>
              </a:rPr>
              <a:t>What to do when a parent discloses abuse, neglect, or exploitation?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bidi/>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bidi/>
            </a:pPr>
            <a:r>
              <a:rPr>
                <a:rtl/>
              </a:rPr>
              <a:t>Provide a safe environment in which the participant can share their story.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 Listen carefully to the participant and take notes: what/when/where/who.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Determine if the participant is in immediate danger and what help is available.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Make sure that the participant feels that the facilitator believes them.</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Let them know they have done the right thing by sharing their story with the facilitator.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Be supportive and free of judgement in their responses – avoid blaming at all times!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Let the participant know that you will share what he/she told them with their supervisor to find a way to support and protect him/her.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Explain what you will do next.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bidi/>
            </a:pPr>
            <a:r>
              <a:rPr>
                <a:rtl/>
              </a:rPr>
              <a:t>Notify their supervisor. </a:t>
            </a:r>
            <a:endParaRPr>
              <a:solidFill>
                <a:srgbClr val="0D3F5E"/>
              </a:solidFill>
              <a:highlight>
                <a:srgbClr val="FFFFFF"/>
              </a:highlight>
              <a:latin typeface="Roboto"/>
              <a:ea typeface="Roboto"/>
              <a:cs typeface="Roboto"/>
              <a:sym typeface="Roboto"/>
            </a:endParaRPr>
          </a:p>
        </p:txBody>
      </p:sp>
      <p:sp>
        <p:nvSpPr>
          <p:cNvPr id="1682" name="Google Shape;1682;p17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83" name="Google Shape;1683;p171"/>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5"/>
          <p:cNvPicPr preferRelativeResize="0"/>
          <p:nvPr/>
        </p:nvPicPr>
        <p:blipFill rotWithShape="1">
          <a:blip r:embed="rId4">
            <a:alphaModFix/>
          </a:blip>
          <a:srcRect b="0" l="0" r="0" t="0"/>
          <a:stretch/>
        </p:blipFill>
        <p:spPr>
          <a:xfrm>
            <a:off x="340277" y="979006"/>
            <a:ext cx="4242233" cy="1917473"/>
          </a:xfrm>
          <a:prstGeom prst="rect">
            <a:avLst/>
          </a:prstGeom>
          <a:noFill/>
          <a:ln>
            <a:noFill/>
          </a:ln>
        </p:spPr>
      </p:pic>
      <p:sp>
        <p:nvSpPr>
          <p:cNvPr id="398" name="Google Shape;398;p55"/>
          <p:cNvSpPr txBox="1"/>
          <p:nvPr/>
        </p:nvSpPr>
        <p:spPr>
          <a:xfrm>
            <a:off x="5160869" y="372897"/>
            <a:ext cx="3762600" cy="3948000"/>
          </a:xfrm>
          <a:prstGeom prst="rect">
            <a:avLst/>
          </a:prstGeom>
          <a:noFill/>
          <a:ln>
            <a:noFill/>
          </a:ln>
        </p:spPr>
        <p:txBody>
          <a:bodyPr anchorCtr="0" anchor="t" bIns="68550" lIns="68550" spcFirstLastPara="1" rIns="68550" wrap="square" tIns="68550" rtlCol="true">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bidi/>
            </a:pPr>
            <a:r>
              <a:rPr sz="1200">
                <a:rtl/>
              </a:rPr>
              <a:t>Improve children's cognitive, language and </a:t>
            </a:r>
            <a:br>
              <a:rPr b="0" i="0" lang="en-US" sz="1200" u="none" cap="none" strike="noStrike">
                <a:solidFill>
                  <a:srgbClr val="123D5D"/>
                </a:solidFill>
                <a:latin typeface="Arial"/>
                <a:ea typeface="Arial"/>
                <a:cs typeface="Arial"/>
                <a:sym typeface="Arial"/>
              </a:rPr>
            </a:br>
            <a:r>
              <a:rPr sz="1200">
                <a:rtl/>
              </a:rPr>
              <a:t>socio-emotional development </a:t>
            </a:r>
            <a:br>
              <a:rPr b="0" i="0" lang="en-US" sz="1200" u="none" cap="none" strike="noStrike">
                <a:solidFill>
                  <a:srgbClr val="123D5D"/>
                </a:solidFill>
                <a:latin typeface="Arial"/>
                <a:ea typeface="Arial"/>
                <a:cs typeface="Arial"/>
                <a:sym typeface="Arial"/>
              </a:rPr>
            </a:br>
            <a:r>
              <a:rPr sz="900">
                <a:rtl/>
              </a:rPr>
              <a:t>(WHO nurturing care guideline,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bidi/>
            </a:pPr>
            <a:r>
              <a:rPr sz="1200">
                <a:rtl/>
              </a:rPr>
              <a:t>Work best when addressing responsive caregiving including through positive caregiver-child interactions </a:t>
            </a:r>
            <a:br>
              <a:rPr b="0" i="0" lang="en-US" sz="1200" u="none" cap="none" strike="noStrike">
                <a:solidFill>
                  <a:srgbClr val="123D5D"/>
                </a:solidFill>
                <a:latin typeface="Arial"/>
                <a:ea typeface="Arial"/>
                <a:cs typeface="Arial"/>
                <a:sym typeface="Arial"/>
              </a:rPr>
            </a:br>
            <a:r>
              <a:rPr sz="900">
                <a:rtl/>
              </a:rPr>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bidi/>
            </a:pPr>
            <a:r>
              <a:rPr sz="1200">
                <a:rtl/>
              </a:rPr>
              <a:t>Can maximize adolescent developmental and mental health trajectories</a:t>
            </a:r>
            <a:br>
              <a:rPr b="0" i="0" lang="en-US" sz="1200" u="none" cap="none" strike="noStrike">
                <a:solidFill>
                  <a:srgbClr val="123D5D"/>
                </a:solidFill>
                <a:latin typeface="Arial"/>
                <a:ea typeface="Arial"/>
                <a:cs typeface="Arial"/>
                <a:sym typeface="Arial"/>
              </a:rPr>
            </a:br>
            <a:r>
              <a:rPr sz="900">
                <a:rtl/>
              </a:rPr>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bidi/>
            </a:pPr>
            <a:r>
              <a:rPr sz="1200">
                <a:rtl/>
              </a:rPr>
              <a:t>Effective in low- middle- and high-income countries for reducing child maltreatment and harsh parenting </a:t>
            </a:r>
            <a:br>
              <a:rPr b="0" i="0" lang="en-US" sz="1200" u="none" cap="none" strike="noStrike">
                <a:solidFill>
                  <a:srgbClr val="123D5D"/>
                </a:solidFill>
                <a:latin typeface="Arial"/>
                <a:ea typeface="Arial"/>
                <a:cs typeface="Arial"/>
                <a:sym typeface="Arial"/>
              </a:rPr>
            </a:br>
            <a:r>
              <a:rPr sz="900">
                <a:rtl/>
              </a:rPr>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bidi/>
            </a:pPr>
            <a:r>
              <a:rPr sz="1200">
                <a:rtl/>
              </a:rPr>
              <a:t>Equally effective for younger and older children </a:t>
            </a:r>
            <a:br>
              <a:rPr b="0" i="0" lang="en-US" sz="1200" u="none" cap="none" strike="noStrike">
                <a:solidFill>
                  <a:srgbClr val="123D5D"/>
                </a:solidFill>
                <a:latin typeface="Arial"/>
                <a:ea typeface="Arial"/>
                <a:cs typeface="Arial"/>
                <a:sym typeface="Arial"/>
              </a:rPr>
            </a:br>
            <a:r>
              <a:rPr sz="900">
                <a:rtl/>
              </a:rPr>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bidi/>
            </a:pPr>
            <a:r>
              <a:rPr sz="1200">
                <a:rtl/>
              </a:rPr>
              <a:t>Equally benefit poor families, single-mother families, migrant &amp; ethnic minority families and families of children with developmental and mental health conditions </a:t>
            </a:r>
            <a:br>
              <a:rPr b="0" i="0" lang="en-US" sz="1200" u="none" cap="none" strike="noStrike">
                <a:solidFill>
                  <a:srgbClr val="123D5D"/>
                </a:solidFill>
                <a:latin typeface="Arial"/>
                <a:ea typeface="Arial"/>
                <a:cs typeface="Arial"/>
                <a:sym typeface="Arial"/>
              </a:rPr>
            </a:br>
            <a:r>
              <a:rPr sz="900">
                <a:rtl/>
              </a:rPr>
              <a:t>(Backhaus, Gardner et al., 2023; WHO mhGAP guidelines)</a:t>
            </a:r>
            <a:endParaRPr b="0" i="0" sz="900" u="none" cap="none" strike="noStrike">
              <a:solidFill>
                <a:srgbClr val="123D5D"/>
              </a:solidFill>
              <a:latin typeface="Arial"/>
              <a:ea typeface="Arial"/>
              <a:cs typeface="Arial"/>
              <a:sym typeface="Arial"/>
            </a:endParaRPr>
          </a:p>
        </p:txBody>
      </p:sp>
      <p:sp>
        <p:nvSpPr>
          <p:cNvPr id="399" name="Google Shape;399;p55"/>
          <p:cNvSpPr/>
          <p:nvPr/>
        </p:nvSpPr>
        <p:spPr>
          <a:xfrm>
            <a:off x="555233" y="3193362"/>
            <a:ext cx="3975900" cy="715500"/>
          </a:xfrm>
          <a:prstGeom prst="rect">
            <a:avLst/>
          </a:prstGeom>
          <a:noFill/>
          <a:ln>
            <a:noFill/>
          </a:ln>
        </p:spPr>
        <p:txBody>
          <a:bodyPr anchorCtr="0" anchor="t" bIns="34275" lIns="68550" spcFirstLastPara="1" rIns="68550" wrap="square" tIns="34275" rtlCol="true">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bidi/>
            </a:pPr>
            <a:r>
              <a:rPr sz="1200">
                <a:rtl/>
              </a:rPr>
              <a:t>Number of </a:t>
            </a:r>
            <a:r>
              <a:rPr b="1" sz="1500">
                <a:rtl/>
              </a:rPr>
              <a:t>randomized controlled trials </a:t>
            </a:r>
            <a:br>
              <a:rPr b="1" i="0" lang="en-US" sz="1200" u="sng" cap="none" strike="noStrike">
                <a:solidFill>
                  <a:srgbClr val="005878"/>
                </a:solidFill>
                <a:latin typeface="Arial"/>
                <a:ea typeface="Arial"/>
                <a:cs typeface="Arial"/>
                <a:sym typeface="Arial"/>
              </a:rPr>
            </a:br>
            <a:r>
              <a:rPr sz="1200">
                <a:rtl/>
              </a:rPr>
              <a:t>of parenting interventions by year published</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bidi/>
            </a:pPr>
            <a:r>
              <a:rPr>
                <a:rtl/>
              </a:rPr>
              <a:t>435 from 65 countries</a:t>
            </a:r>
            <a:endParaRPr b="0" i="0" sz="1400" u="none" cap="none" strike="noStrike">
              <a:solidFill>
                <a:srgbClr val="000000"/>
              </a:solidFill>
              <a:latin typeface="Arial"/>
              <a:ea typeface="Arial"/>
              <a:cs typeface="Arial"/>
              <a:sym typeface="Arial"/>
            </a:endParaRPr>
          </a:p>
        </p:txBody>
      </p:sp>
      <p:grpSp>
        <p:nvGrpSpPr>
          <p:cNvPr id="400" name="Google Shape;400;p55"/>
          <p:cNvGrpSpPr/>
          <p:nvPr/>
        </p:nvGrpSpPr>
        <p:grpSpPr>
          <a:xfrm>
            <a:off x="1586507" y="4063773"/>
            <a:ext cx="1506422" cy="491209"/>
            <a:chOff x="2755584" y="4127109"/>
            <a:chExt cx="2035705" cy="663796"/>
          </a:xfrm>
        </p:grpSpPr>
        <p:pic>
          <p:nvPicPr>
            <p:cNvPr descr="Logo  Description automatically generated" id="401" name="Google Shape;401;p55"/>
            <p:cNvPicPr preferRelativeResize="0"/>
            <p:nvPr/>
          </p:nvPicPr>
          <p:blipFill rotWithShape="1">
            <a:blip r:embed="rId5">
              <a:alphaModFix/>
            </a:blip>
            <a:srcRect b="0" l="0" r="0" t="0"/>
            <a:stretch/>
          </p:blipFill>
          <p:spPr>
            <a:xfrm>
              <a:off x="3693477" y="4268473"/>
              <a:ext cx="1097812" cy="412059"/>
            </a:xfrm>
            <a:prstGeom prst="rect">
              <a:avLst/>
            </a:prstGeom>
            <a:noFill/>
            <a:ln>
              <a:noFill/>
            </a:ln>
          </p:spPr>
        </p:pic>
        <p:pic>
          <p:nvPicPr>
            <p:cNvPr descr="Logo  Description automatically generated" id="402" name="Google Shape;402;p55"/>
            <p:cNvPicPr preferRelativeResize="0"/>
            <p:nvPr/>
          </p:nvPicPr>
          <p:blipFill rotWithShape="1">
            <a:blip r:embed="rId6">
              <a:alphaModFix/>
            </a:blip>
            <a:srcRect b="0" l="0" r="0" t="0"/>
            <a:stretch/>
          </p:blipFill>
          <p:spPr>
            <a:xfrm>
              <a:off x="2755584" y="4127109"/>
              <a:ext cx="1097812" cy="663796"/>
            </a:xfrm>
            <a:prstGeom prst="rect">
              <a:avLst/>
            </a:prstGeom>
            <a:noFill/>
            <a:ln>
              <a:noFill/>
            </a:ln>
          </p:spPr>
        </p:pic>
      </p:grpSp>
      <p:sp>
        <p:nvSpPr>
          <p:cNvPr id="403" name="Google Shape;403;p5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04" name="Google Shape;404;p55"/>
          <p:cNvSpPr txBox="1"/>
          <p:nvPr/>
        </p:nvSpPr>
        <p:spPr>
          <a:xfrm>
            <a:off x="286224" y="197500"/>
            <a:ext cx="46587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bidi/>
            </a:pPr>
            <a:r>
              <a:rPr>
                <a:rtl/>
              </a:rPr>
              <a:t>Evidence of Effectiveness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72"/>
          <p:cNvSpPr txBox="1"/>
          <p:nvPr/>
        </p:nvSpPr>
        <p:spPr>
          <a:xfrm>
            <a:off x="297300" y="790125"/>
            <a:ext cx="8549400" cy="354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Safeguarding information on Formando Conciencia+ App </a:t>
            </a:r>
            <a:endParaRPr sz="1500">
              <a:solidFill>
                <a:srgbClr val="0D3F5E"/>
              </a:solidFill>
              <a:highlight>
                <a:srgbClr val="FFFFFF"/>
              </a:highlight>
              <a:latin typeface="Roboto"/>
              <a:ea typeface="Roboto"/>
              <a:cs typeface="Roboto"/>
              <a:sym typeface="Roboto"/>
            </a:endParaRPr>
          </a:p>
        </p:txBody>
      </p:sp>
      <p:sp>
        <p:nvSpPr>
          <p:cNvPr id="1689" name="Google Shape;1689;p17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90" name="Google Shape;1690;p172"/>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Safeguarding</a:t>
            </a:r>
            <a:endParaRPr b="0" i="0" sz="1400" u="none" cap="none" strike="noStrike">
              <a:solidFill>
                <a:srgbClr val="000000"/>
              </a:solidFill>
              <a:latin typeface="Arial"/>
              <a:ea typeface="Arial"/>
              <a:cs typeface="Arial"/>
              <a:sym typeface="Arial"/>
            </a:endParaRPr>
          </a:p>
        </p:txBody>
      </p:sp>
      <p:pic>
        <p:nvPicPr>
          <p:cNvPr id="1691" name="Google Shape;1691;p172"/>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692" name="Google Shape;1692;p172"/>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73"/>
          <p:cNvSpPr txBox="1"/>
          <p:nvPr/>
        </p:nvSpPr>
        <p:spPr>
          <a:xfrm>
            <a:off x="297300" y="973000"/>
            <a:ext cx="4025700" cy="2294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bidi/>
            </a:pPr>
            <a:r>
              <a:rPr>
                <a:rtl/>
              </a:rPr>
              <a:t>Where to find solution?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bidi/>
            </a:pPr>
            <a:r>
              <a:rPr>
                <a:rtl/>
              </a:rPr>
              <a:t>Explore Safeguarding section of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rPr>
                <a:rtl/>
              </a:rPr>
              <a:t>Report to your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bidi/>
            </a:pPr>
            <a:endParaRPr sz="1900">
              <a:solidFill>
                <a:srgbClr val="113D5C"/>
              </a:solidFill>
              <a:latin typeface="Noto Sans"/>
              <a:ea typeface="Noto Sans"/>
              <a:cs typeface="Noto Sans"/>
              <a:sym typeface="Noto Sans"/>
            </a:endParaRPr>
          </a:p>
        </p:txBody>
      </p:sp>
      <p:sp>
        <p:nvSpPr>
          <p:cNvPr id="1698" name="Google Shape;1698;p17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699" name="Google Shape;1699;p173"/>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Addressing Challenges</a:t>
            </a:r>
            <a:endParaRPr b="0" i="0" sz="1400" u="none" cap="none" strike="noStrike">
              <a:solidFill>
                <a:srgbClr val="000000"/>
              </a:solidFill>
              <a:latin typeface="Arial"/>
              <a:ea typeface="Arial"/>
              <a:cs typeface="Arial"/>
              <a:sym typeface="Arial"/>
            </a:endParaRPr>
          </a:p>
        </p:txBody>
      </p:sp>
      <p:pic>
        <p:nvPicPr>
          <p:cNvPr id="1700" name="Google Shape;1700;p173"/>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704" name="Shape 1704"/>
        <p:cNvGrpSpPr/>
        <p:nvPr/>
      </p:nvGrpSpPr>
      <p:grpSpPr>
        <a:xfrm>
          <a:off x="0" y="0"/>
          <a:ext cx="0" cy="0"/>
          <a:chOff x="0" y="0"/>
          <a:chExt cx="0" cy="0"/>
        </a:xfrm>
      </p:grpSpPr>
      <p:sp>
        <p:nvSpPr>
          <p:cNvPr id="1705" name="Google Shape;1705;p174"/>
          <p:cNvSpPr txBox="1"/>
          <p:nvPr/>
        </p:nvSpPr>
        <p:spPr>
          <a:xfrm>
            <a:off x="387450" y="2269675"/>
            <a:ext cx="83670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How to address challenges you might face?</a:t>
            </a:r>
            <a:endParaRPr b="1" sz="5000">
              <a:solidFill>
                <a:schemeClr val="lt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75"/>
          <p:cNvSpPr txBox="1"/>
          <p:nvPr/>
        </p:nvSpPr>
        <p:spPr>
          <a:xfrm>
            <a:off x="297300" y="973000"/>
            <a:ext cx="4542900" cy="11571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bidi/>
            </a:pPr>
            <a:r>
              <a:rPr>
                <a:rtl/>
              </a:rPr>
              <a:t>Where to find solution?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bidi/>
            </a:pPr>
            <a:r>
              <a:rPr>
                <a:rtl/>
              </a:rPr>
              <a:t>Explore the FAQ section of Formando Conciencia+</a:t>
            </a:r>
            <a:endParaRPr sz="2400">
              <a:solidFill>
                <a:srgbClr val="113D5C"/>
              </a:solidFill>
            </a:endParaRPr>
          </a:p>
        </p:txBody>
      </p:sp>
      <p:sp>
        <p:nvSpPr>
          <p:cNvPr id="1711" name="Google Shape;1711;p17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712" name="Google Shape;1712;p175"/>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Addressing Challenges</a:t>
            </a:r>
            <a:endParaRPr b="0" i="0" sz="1400" u="none" cap="none" strike="noStrike">
              <a:solidFill>
                <a:srgbClr val="000000"/>
              </a:solidFill>
              <a:latin typeface="Arial"/>
              <a:ea typeface="Arial"/>
              <a:cs typeface="Arial"/>
              <a:sym typeface="Arial"/>
            </a:endParaRPr>
          </a:p>
        </p:txBody>
      </p:sp>
      <p:pic>
        <p:nvPicPr>
          <p:cNvPr id="1713" name="Google Shape;1713;p17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76"/>
          <p:cNvSpPr txBox="1"/>
          <p:nvPr/>
        </p:nvSpPr>
        <p:spPr>
          <a:xfrm>
            <a:off x="297300" y="973000"/>
            <a:ext cx="4542900" cy="16218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bidi/>
            </a:pPr>
            <a:r>
              <a:rPr>
                <a:rtl/>
              </a:rPr>
              <a:t>Where to find solution?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bidi/>
            </a:pPr>
            <a:r>
              <a:rPr>
                <a:rtl/>
              </a:rPr>
              <a:t>Explore Common Challenges section of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bidi/>
            </a:pPr>
            <a:endParaRPr sz="1900">
              <a:solidFill>
                <a:srgbClr val="113D5C"/>
              </a:solidFill>
              <a:latin typeface="Noto Sans"/>
              <a:ea typeface="Noto Sans"/>
              <a:cs typeface="Noto Sans"/>
              <a:sym typeface="Noto Sans"/>
            </a:endParaRPr>
          </a:p>
        </p:txBody>
      </p:sp>
      <p:sp>
        <p:nvSpPr>
          <p:cNvPr id="1719" name="Google Shape;1719;p17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720" name="Google Shape;1720;p176"/>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Addressing Challenges</a:t>
            </a:r>
            <a:endParaRPr b="0" i="0" sz="1400" u="none" cap="none" strike="noStrike">
              <a:solidFill>
                <a:srgbClr val="000000"/>
              </a:solidFill>
              <a:latin typeface="Arial"/>
              <a:ea typeface="Arial"/>
              <a:cs typeface="Arial"/>
              <a:sym typeface="Arial"/>
            </a:endParaRPr>
          </a:p>
        </p:txBody>
      </p:sp>
      <p:pic>
        <p:nvPicPr>
          <p:cNvPr id="1721" name="Google Shape;1721;p176"/>
          <p:cNvPicPr preferRelativeResize="0"/>
          <p:nvPr/>
        </p:nvPicPr>
        <p:blipFill>
          <a:blip r:embed="rId3">
            <a:alphaModFix/>
          </a:blip>
          <a:stretch>
            <a:fillRect/>
          </a:stretch>
        </p:blipFill>
        <p:spPr>
          <a:xfrm>
            <a:off x="4914900" y="1066950"/>
            <a:ext cx="4031775" cy="34065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5" name="Shape 1725"/>
        <p:cNvGrpSpPr/>
        <p:nvPr/>
      </p:nvGrpSpPr>
      <p:grpSpPr>
        <a:xfrm>
          <a:off x="0" y="0"/>
          <a:ext cx="0" cy="0"/>
          <a:chOff x="0" y="0"/>
          <a:chExt cx="0" cy="0"/>
        </a:xfrm>
      </p:grpSpPr>
      <p:sp>
        <p:nvSpPr>
          <p:cNvPr id="1726" name="Google Shape;1726;p17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DB3514"/>
              </a:solidFill>
            </a:endParaRPr>
          </a:p>
          <a:p>
            <a:pPr indent="0" lvl="0" marL="0" rtl="0" algn="just">
              <a:lnSpc>
                <a:spcPct val="115000"/>
              </a:lnSpc>
              <a:spcBef>
                <a:spcPts val="0"/>
              </a:spcBef>
              <a:spcAft>
                <a:spcPts val="0"/>
              </a:spcAft>
              <a:buNone/>
            </a:pPr>
            <a:r>
              <a:rPr b="1" lang="en-US" sz="2000">
                <a:solidFill>
                  <a:srgbClr val="113D5C"/>
                </a:solidFill>
                <a:latin typeface="Noto Sans"/>
                <a:ea typeface="Noto Sans"/>
                <a:cs typeface="Noto Sans"/>
                <a:sym typeface="Noto Sans"/>
              </a:rPr>
              <a:t>A parent needs support accessing </a:t>
            </a:r>
            <a:r>
              <a:rPr b="1" lang="en-US" sz="2000">
                <a:solidFill>
                  <a:srgbClr val="113D5C"/>
                </a:solidFill>
                <a:latin typeface="Noto Sans"/>
                <a:ea typeface="Noto Sans"/>
                <a:cs typeface="Noto Sans"/>
                <a:sym typeface="Noto Sans"/>
              </a:rPr>
              <a:t>ParentText,</a:t>
            </a:r>
            <a:r>
              <a:rPr b="1" lang="en-US" sz="2000">
                <a:solidFill>
                  <a:srgbClr val="113D5C"/>
                </a:solidFill>
                <a:latin typeface="Noto Sans"/>
                <a:ea typeface="Noto Sans"/>
                <a:cs typeface="Noto Sans"/>
                <a:sym typeface="Noto Sans"/>
              </a:rPr>
              <a: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2000">
                <a:solidFill>
                  <a:srgbClr val="113D5C"/>
                </a:solidFill>
                <a:latin typeface="Noto Sans"/>
                <a:ea typeface="Noto Sans"/>
                <a:cs typeface="Noto Sans"/>
                <a:sym typeface="Noto Sans"/>
              </a:rP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sz="2000">
              <a:solidFill>
                <a:srgbClr val="113D5C"/>
              </a:solidFill>
              <a:latin typeface="Noto Sans"/>
              <a:ea typeface="Noto Sans"/>
              <a:cs typeface="Noto Sans"/>
              <a:sym typeface="Noto Sans"/>
            </a:endParaRPr>
          </a:p>
        </p:txBody>
      </p:sp>
      <p:sp>
        <p:nvSpPr>
          <p:cNvPr id="1727" name="Google Shape;1727;p17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8" name="Google Shape;1728;p17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78"/>
          <p:cNvSpPr txBox="1"/>
          <p:nvPr/>
        </p:nvSpPr>
        <p:spPr>
          <a:xfrm>
            <a:off x="297300" y="790125"/>
            <a:ext cx="4025700" cy="26898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bidi/>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bidi/>
            </a:pPr>
            <a:r>
              <a:rPr>
                <a:rtl/>
              </a:rPr>
              <a:t>A parent can not commit to the ground rules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bidi/>
            </a:pPr>
            <a:r>
              <a:rPr>
                <a:rtl/>
              </a:rPr>
              <a:t>Follow guidance under “A parent cannot commit to the ground rules” in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bidi/>
            </a:pPr>
            <a:endParaRPr sz="1700">
              <a:solidFill>
                <a:srgbClr val="113D5C"/>
              </a:solidFill>
              <a:latin typeface="Noto Sans"/>
              <a:ea typeface="Noto Sans"/>
              <a:cs typeface="Noto Sans"/>
              <a:sym typeface="Noto Sans"/>
            </a:endParaRPr>
          </a:p>
        </p:txBody>
      </p:sp>
      <p:sp>
        <p:nvSpPr>
          <p:cNvPr id="1734" name="Google Shape;1734;p17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735" name="Google Shape;1735;p178"/>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Addressing Challenges</a:t>
            </a:r>
            <a:endParaRPr b="0" i="0" sz="1400" u="none" cap="none" strike="noStrike">
              <a:solidFill>
                <a:srgbClr val="000000"/>
              </a:solidFill>
              <a:latin typeface="Arial"/>
              <a:ea typeface="Arial"/>
              <a:cs typeface="Arial"/>
              <a:sym typeface="Arial"/>
            </a:endParaRPr>
          </a:p>
        </p:txBody>
      </p:sp>
      <p:pic>
        <p:nvPicPr>
          <p:cNvPr id="1736" name="Google Shape;1736;p178"/>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79"/>
          <p:cNvSpPr txBox="1"/>
          <p:nvPr/>
        </p:nvSpPr>
        <p:spPr>
          <a:xfrm>
            <a:off x="297300" y="790125"/>
            <a:ext cx="4618200" cy="4054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bidi/>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bidi/>
            </a:pPr>
            <a:r>
              <a:rPr>
                <a:rtl/>
              </a:rPr>
              <a:t>A parent struggles to participate in WhatsApp Group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bidi/>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bidi/>
            </a:pPr>
            <a:r>
              <a:rPr>
                <a:rtl/>
              </a:rPr>
              <a:t>Explore FAQ in Formando Conciencia+ on: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bidi/>
            </a:pPr>
            <a:r>
              <a:rPr>
                <a:rtl/>
              </a:rPr>
              <a:t>Only a small group of parents are actively participating in the chat sessions, while other parents are not responding.</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bidi/>
            </a:pPr>
            <a:r>
              <a:rPr>
                <a:rtl/>
              </a:rPr>
              <a:t>What if no one participates?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bidi/>
            </a:pPr>
            <a:endParaRPr sz="1700">
              <a:solidFill>
                <a:srgbClr val="113D5C"/>
              </a:solidFill>
              <a:latin typeface="Noto Sans"/>
              <a:ea typeface="Noto Sans"/>
              <a:cs typeface="Noto Sans"/>
              <a:sym typeface="Noto Sans"/>
            </a:endParaRPr>
          </a:p>
        </p:txBody>
      </p:sp>
      <p:sp>
        <p:nvSpPr>
          <p:cNvPr id="1742" name="Google Shape;1742;p17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743" name="Google Shape;1743;p179"/>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Addressing Challenges</a:t>
            </a:r>
            <a:endParaRPr b="0" i="0" sz="1400" u="none" cap="none" strike="noStrike">
              <a:solidFill>
                <a:srgbClr val="000000"/>
              </a:solidFill>
              <a:latin typeface="Arial"/>
              <a:ea typeface="Arial"/>
              <a:cs typeface="Arial"/>
              <a:sym typeface="Arial"/>
            </a:endParaRPr>
          </a:p>
        </p:txBody>
      </p:sp>
      <p:pic>
        <p:nvPicPr>
          <p:cNvPr id="1744" name="Google Shape;1744;p179"/>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80"/>
          <p:cNvSpPr txBox="1"/>
          <p:nvPr/>
        </p:nvSpPr>
        <p:spPr>
          <a:xfrm>
            <a:off x="297300" y="790125"/>
            <a:ext cx="8549400" cy="3599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bidi/>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bidi/>
            </a:pPr>
            <a:r>
              <a:rPr>
                <a:rtl/>
              </a:rPr>
              <a:t>A parent triggered you emotionally in person or in a WhatsApp group.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bidi/>
            </a:pPr>
            <a:r>
              <a:rPr>
                <a:rtl/>
              </a:rPr>
              <a:t>It is normal to be affected by the experiences of parents or things that they say during the programme, especially if they relate to our own lives.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bidi/>
            </a:pPr>
            <a:r>
              <a:rPr>
                <a:rtl/>
              </a:rPr>
              <a:t>Take a pause! Even a few deep breaths can be helpful to make sure that you respond in the moment in a constructive way rather than reacting negatively.</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bidi/>
            </a:pPr>
            <a:r>
              <a:rPr>
                <a:rtl/>
              </a:rPr>
              <a:t>Reach out for support. Talk to your supervisor or a co-worker about it if you feel comfortable.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bidi/>
            </a:pPr>
            <a:endParaRPr sz="1700">
              <a:solidFill>
                <a:srgbClr val="113D5C"/>
              </a:solidFill>
              <a:latin typeface="Noto Sans"/>
              <a:ea typeface="Noto Sans"/>
              <a:cs typeface="Noto Sans"/>
              <a:sym typeface="Noto Sans"/>
            </a:endParaRPr>
          </a:p>
        </p:txBody>
      </p:sp>
      <p:sp>
        <p:nvSpPr>
          <p:cNvPr id="1750" name="Google Shape;1750;p18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751" name="Google Shape;1751;p180"/>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81"/>
          <p:cNvSpPr txBox="1"/>
          <p:nvPr/>
        </p:nvSpPr>
        <p:spPr>
          <a:xfrm>
            <a:off x="297300" y="790125"/>
            <a:ext cx="8549400" cy="25428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bidi/>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bidi/>
            </a:pPr>
            <a:r>
              <a:rPr>
                <a:rtl/>
              </a:rPr>
              <a:t>You are feeling nervous and anxious to deliver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bidi/>
            </a:pPr>
            <a:r>
              <a:rPr>
                <a:rtl/>
              </a:rPr>
              <a:t>You can always take a pause to deal with nervousness or anxiety.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bidi/>
            </a:pPr>
            <a:r>
              <a:rPr>
                <a:rtl/>
              </a:rPr>
              <a:t>Prepare thoroughly by reviewing the materials, rehearsing the onboarding session, and thinking about potential questions the parents could ask.</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bidi/>
            </a:pPr>
            <a:endParaRPr sz="1700">
              <a:solidFill>
                <a:srgbClr val="113D5C"/>
              </a:solidFill>
              <a:latin typeface="Noto Sans"/>
              <a:ea typeface="Noto Sans"/>
              <a:cs typeface="Noto Sans"/>
              <a:sym typeface="Noto Sans"/>
            </a:endParaRPr>
          </a:p>
        </p:txBody>
      </p:sp>
      <p:sp>
        <p:nvSpPr>
          <p:cNvPr id="1757" name="Google Shape;1757;p18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758" name="Google Shape;1758;p181"/>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10" name="Google Shape;410;p56"/>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About Crianza con Conciencia+</a:t>
            </a:r>
            <a:endParaRPr b="0" i="0" sz="1400" u="none" cap="none" strike="noStrike">
              <a:solidFill>
                <a:srgbClr val="000000"/>
              </a:solidFill>
              <a:latin typeface="Arial"/>
              <a:ea typeface="Arial"/>
              <a:cs typeface="Arial"/>
              <a:sym typeface="Arial"/>
            </a:endParaRPr>
          </a:p>
        </p:txBody>
      </p:sp>
      <p:sp>
        <p:nvSpPr>
          <p:cNvPr id="411" name="Google Shape;411;p56"/>
          <p:cNvSpPr txBox="1"/>
          <p:nvPr/>
        </p:nvSpPr>
        <p:spPr>
          <a:xfrm>
            <a:off x="286225" y="1122475"/>
            <a:ext cx="4768500" cy="230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bidi/>
            </a:pPr>
            <a:r>
              <a:rPr sz="1400">
                <a:latin typeface="Arial"/>
                <a:ea typeface="Arial"/>
                <a:cs typeface="Arial"/>
                <a:sym typeface="Arial"/>
                <a:rtl/>
              </a:rPr>
              <a:t>Who is </a:t>
            </a:r>
            <a:r>
              <a:rPr>
                <a:rtl/>
              </a:rPr>
              <a:t>Crianza con Conciencia</a:t>
            </a:r>
            <a:r>
              <a:rPr sz="1400">
                <a:latin typeface="Arial"/>
                <a:ea typeface="Arial"/>
                <a:cs typeface="Arial"/>
                <a:sym typeface="Arial"/>
                <a:rtl/>
              </a:rPr>
              <a:t> for?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bidi/>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bidi/>
            </a:pPr>
            <a:r>
              <a:rPr sz="1400">
                <a:latin typeface="Arial"/>
                <a:ea typeface="Arial"/>
                <a:cs typeface="Arial"/>
                <a:sym typeface="Arial"/>
                <a:rtl/>
              </a:rPr>
              <a:t>For parents</a:t>
            </a:r>
            <a:r>
              <a:rPr>
                <a:rtl/>
              </a:rPr>
              <a:t> </a:t>
            </a:r>
            <a:r>
              <a:rPr sz="1400">
                <a:latin typeface="Arial"/>
                <a:ea typeface="Arial"/>
                <a:cs typeface="Arial"/>
                <a:sym typeface="Arial"/>
                <a:rtl/>
              </a:rPr>
              <a:t>with children 2 to </a:t>
            </a:r>
            <a:r>
              <a:rPr>
                <a:rtl/>
              </a:rPr>
              <a:t>17</a:t>
            </a:r>
            <a:r>
              <a:rPr sz="1400">
                <a:latin typeface="Arial"/>
                <a:ea typeface="Arial"/>
                <a:cs typeface="Arial"/>
                <a:sym typeface="Arial"/>
                <a:rtl/>
              </a:rPr>
              <a:t> years old.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bidi/>
            </a:pPr>
            <a:r>
              <a:rPr b="1">
                <a:rtl/>
              </a:rPr>
              <a:t>Parents </a:t>
            </a:r>
            <a:r>
              <a:rPr>
                <a:rtl/>
              </a:rPr>
              <a:t>and </a:t>
            </a:r>
            <a:r>
              <a:rPr b="1">
                <a:rtl/>
              </a:rPr>
              <a:t>Parenting </a:t>
            </a:r>
            <a:r>
              <a:rPr>
                <a:rtl/>
              </a:rPr>
              <a:t>includes all caregivers responsible for your child’s well-being. Caregivers include non-biological parents like aunts, uncles, siblings, cousins, foster parents.</a:t>
            </a:r>
            <a:endParaRPr>
              <a:solidFill>
                <a:srgbClr val="123D5D"/>
              </a:solidFill>
            </a:endParaRPr>
          </a:p>
        </p:txBody>
      </p:sp>
      <p:pic>
        <p:nvPicPr>
          <p:cNvPr id="412" name="Google Shape;412;p5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762" name="Shape 1762"/>
        <p:cNvGrpSpPr/>
        <p:nvPr/>
      </p:nvGrpSpPr>
      <p:grpSpPr>
        <a:xfrm>
          <a:off x="0" y="0"/>
          <a:ext cx="0" cy="0"/>
          <a:chOff x="0" y="0"/>
          <a:chExt cx="0" cy="0"/>
        </a:xfrm>
      </p:grpSpPr>
      <p:sp>
        <p:nvSpPr>
          <p:cNvPr id="1763" name="Google Shape;1763;p182"/>
          <p:cNvSpPr txBox="1"/>
          <p:nvPr/>
        </p:nvSpPr>
        <p:spPr>
          <a:xfrm>
            <a:off x="281975" y="3471125"/>
            <a:ext cx="7821300" cy="9618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4400">
                <a:solidFill>
                  <a:schemeClr val="lt1"/>
                </a:solidFill>
              </a:defRPr>
              <a:bidi/>
            </a:pPr>
            <a:r>
              <a:rPr>
                <a:rtl/>
              </a:rPr>
              <a:t>Questions?</a:t>
            </a:r>
            <a:endParaRPr b="1" sz="4400">
              <a:solidFill>
                <a:schemeClr val="lt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767" name="Shape 1767"/>
        <p:cNvGrpSpPr/>
        <p:nvPr/>
      </p:nvGrpSpPr>
      <p:grpSpPr>
        <a:xfrm>
          <a:off x="0" y="0"/>
          <a:ext cx="0" cy="0"/>
          <a:chOff x="0" y="0"/>
          <a:chExt cx="0" cy="0"/>
        </a:xfrm>
      </p:grpSpPr>
      <p:sp>
        <p:nvSpPr>
          <p:cNvPr id="1768" name="Google Shape;1768;p183"/>
          <p:cNvSpPr txBox="1"/>
          <p:nvPr/>
        </p:nvSpPr>
        <p:spPr>
          <a:xfrm>
            <a:off x="281975" y="3471125"/>
            <a:ext cx="7821300" cy="9618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4400">
                <a:solidFill>
                  <a:schemeClr val="lt1"/>
                </a:solidFill>
              </a:defRPr>
              <a:bidi/>
            </a:pPr>
            <a:r>
              <a:rPr>
                <a:rtl/>
              </a:rPr>
              <a:t>Loving Kindness Exercise</a:t>
            </a:r>
            <a:endParaRPr b="1" sz="4400">
              <a:solidFill>
                <a:schemeClr val="lt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772" name="Shape 1772"/>
        <p:cNvGrpSpPr/>
        <p:nvPr/>
      </p:nvGrpSpPr>
      <p:grpSpPr>
        <a:xfrm>
          <a:off x="0" y="0"/>
          <a:ext cx="0" cy="0"/>
          <a:chOff x="0" y="0"/>
          <a:chExt cx="0" cy="0"/>
        </a:xfrm>
      </p:grpSpPr>
      <p:sp>
        <p:nvSpPr>
          <p:cNvPr id="1773" name="Google Shape;1773;p184"/>
          <p:cNvSpPr txBox="1"/>
          <p:nvPr/>
        </p:nvSpPr>
        <p:spPr>
          <a:xfrm>
            <a:off x="281975" y="3471125"/>
            <a:ext cx="7821300" cy="9618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4400">
                <a:solidFill>
                  <a:schemeClr val="lt1"/>
                </a:solidFill>
              </a:defRPr>
              <a:bidi/>
            </a:pPr>
            <a:r>
              <a:rPr>
                <a:rtl/>
              </a:rPr>
              <a:t>Circle of Appreciation</a:t>
            </a:r>
            <a:endParaRPr b="1" sz="4400">
              <a:solidFill>
                <a:schemeClr val="lt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85"/>
          <p:cNvSpPr txBox="1"/>
          <p:nvPr/>
        </p:nvSpPr>
        <p:spPr>
          <a:xfrm>
            <a:off x="297300" y="790125"/>
            <a:ext cx="8549400" cy="2293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Next Steps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bidi/>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bidi/>
            </a:pPr>
            <a:r>
              <a:rPr>
                <a:rtl/>
              </a:rPr>
              <a:t>You will receive a certificate for completing the training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bidi/>
            </a:pPr>
            <a:r>
              <a:rPr>
                <a:rtl/>
              </a:rPr>
              <a:t>You will receive an email with link to the Facilitator App and the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1000"/>
              </a:spcAft>
              <a:buClr>
                <a:srgbClr val="113D5C"/>
              </a:buClr>
              <a:buSzPts val="1700"/>
              <a:buFont typeface="Noto Sans"/>
              <a:buChar char="●"/>
              <a:defRPr sz="1700">
                <a:solidFill>
                  <a:srgbClr val="113D5C"/>
                </a:solidFill>
                <a:latin typeface="Noto Sans"/>
                <a:ea typeface="Noto Sans"/>
                <a:cs typeface="Noto Sans"/>
                <a:sym typeface="Noto Sans"/>
              </a:defRPr>
              <a:bidi/>
            </a:pPr>
            <a:r>
              <a:rPr>
                <a:rtl/>
              </a:rPr>
              <a:t>You will conduct the onboarding session and report attendance on the onboarding session </a:t>
            </a:r>
            <a:endParaRPr sz="1700">
              <a:solidFill>
                <a:srgbClr val="113D5C"/>
              </a:solidFill>
              <a:latin typeface="Noto Sans"/>
              <a:ea typeface="Noto Sans"/>
              <a:cs typeface="Noto Sans"/>
              <a:sym typeface="Noto Sans"/>
            </a:endParaRPr>
          </a:p>
        </p:txBody>
      </p:sp>
      <p:sp>
        <p:nvSpPr>
          <p:cNvPr id="1779" name="Google Shape;1779;p18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780" name="Google Shape;1780;p185"/>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Closing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1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786" name="Google Shape;1786;p186"/>
          <p:cNvSpPr txBox="1"/>
          <p:nvPr/>
        </p:nvSpPr>
        <p:spPr>
          <a:xfrm>
            <a:off x="317900" y="3680350"/>
            <a:ext cx="1478400" cy="6156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bidi/>
            </a:pPr>
            <a:r>
              <a:rPr>
                <a:rtl/>
              </a:rPr>
              <a:t>THANK YOU!</a:t>
            </a:r>
            <a:endParaRPr b="1" i="0" sz="2300" u="none" cap="none" strike="noStrike">
              <a:solidFill>
                <a:srgbClr val="0B4060"/>
              </a:solidFill>
              <a:latin typeface="Noto Sans"/>
              <a:ea typeface="Noto Sans"/>
              <a:cs typeface="Noto Sans"/>
              <a:sym typeface="Noto Sans"/>
            </a:endParaRPr>
          </a:p>
        </p:txBody>
      </p:sp>
      <p:pic>
        <p:nvPicPr>
          <p:cNvPr id="1787" name="Google Shape;1787;p1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788" name="Google Shape;1788;p1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18" name="Google Shape;418;p57"/>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About Crianza con Conciencia+</a:t>
            </a:r>
            <a:endParaRPr b="0" i="0" sz="1400" u="none" cap="none" strike="noStrike">
              <a:solidFill>
                <a:srgbClr val="000000"/>
              </a:solidFill>
              <a:latin typeface="Arial"/>
              <a:ea typeface="Arial"/>
              <a:cs typeface="Arial"/>
              <a:sym typeface="Arial"/>
            </a:endParaRPr>
          </a:p>
        </p:txBody>
      </p:sp>
      <p:sp>
        <p:nvSpPr>
          <p:cNvPr id="419" name="Google Shape;419;p57"/>
          <p:cNvSpPr txBox="1"/>
          <p:nvPr/>
        </p:nvSpPr>
        <p:spPr>
          <a:xfrm>
            <a:off x="286225" y="1122475"/>
            <a:ext cx="4768500" cy="3471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bidi/>
            </a:pPr>
            <a:r>
              <a:rPr>
                <a:rtl/>
              </a:rPr>
              <a:t>What makes Crianza con Conciencia+ unique?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bidi/>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bidi/>
            </a:pPr>
            <a:r>
              <a:rPr>
                <a:rtl/>
              </a:rPr>
              <a:t>Groundbreaking hybrid programme that uses </a:t>
            </a:r>
            <a:endParaRPr>
              <a:solidFill>
                <a:srgbClr val="123D5D"/>
              </a:solidFill>
            </a:endParaRPr>
          </a:p>
          <a:p>
            <a:pPr indent="-317500" lvl="1" marL="914400" marR="0" rtl="0" algn="l">
              <a:lnSpc>
                <a:spcPct val="150000"/>
              </a:lnSpc>
              <a:spcBef>
                <a:spcPts val="0"/>
              </a:spcBef>
              <a:spcAft>
                <a:spcPts val="0"/>
              </a:spcAft>
              <a:buClr>
                <a:srgbClr val="123D5D"/>
              </a:buClr>
              <a:buSzPts val="1400"/>
              <a:buFont typeface="Arial"/>
              <a:buChar char="○"/>
              <a:defRPr>
                <a:solidFill>
                  <a:srgbClr val="123D5D"/>
                </a:solidFill>
              </a:defRPr>
              <a:bidi/>
            </a:pPr>
            <a:r>
              <a:rPr>
                <a:rtl/>
              </a:rPr>
              <a:t>WhatsApp to support parents and caregivers simple digital tools like WhatsApp to support parents and caregivers.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bidi/>
            </a:pPr>
            <a:r>
              <a:rPr>
                <a:rtl/>
              </a:rPr>
              <a:t>Collaborative effort between Parenting for Lifelong Health, National Institute of Psychiatry, UNICEF and YOU!</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bidi/>
            </a:pPr>
            <a:r>
              <a:rPr>
                <a:rtl/>
              </a:rPr>
              <a:t>Backed by research and provides parents with proven strategies for nurturing their children.</a:t>
            </a:r>
            <a:endParaRPr>
              <a:solidFill>
                <a:srgbClr val="123D5D"/>
              </a:solidFill>
            </a:endParaRPr>
          </a:p>
        </p:txBody>
      </p:sp>
      <p:pic>
        <p:nvPicPr>
          <p:cNvPr id="420" name="Google Shape;420;p5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26" name="Google Shape;426;p58"/>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bidi/>
            </a:pPr>
            <a:r>
              <a:rPr>
                <a:rtl/>
              </a:rPr>
              <a:t>About Parenting with Consciousness +</a:t>
            </a:r>
            <a:endParaRPr b="0" i="0" sz="2400" u="none" cap="none" strike="noStrike">
              <a:solidFill>
                <a:schemeClr val="lt1"/>
              </a:solidFill>
              <a:latin typeface="Arial"/>
              <a:ea typeface="Arial"/>
              <a:cs typeface="Arial"/>
              <a:sym typeface="Arial"/>
            </a:endParaRPr>
          </a:p>
        </p:txBody>
      </p:sp>
      <p:sp>
        <p:nvSpPr>
          <p:cNvPr id="427" name="Google Shape;427;p58"/>
          <p:cNvSpPr txBox="1"/>
          <p:nvPr/>
        </p:nvSpPr>
        <p:spPr>
          <a:xfrm>
            <a:off x="231525" y="2272875"/>
            <a:ext cx="759600" cy="5379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bidi/>
            </a:pPr>
            <a:r>
              <a:rPr>
                <a:rtl/>
              </a:rPr>
              <a:t>Reference Question</a:t>
            </a:r>
            <a:endParaRPr b="0" i="0" sz="1100" u="none" cap="none" strike="noStrike">
              <a:solidFill>
                <a:schemeClr val="lt1"/>
              </a:solidFill>
              <a:latin typeface="Arial"/>
              <a:ea typeface="Arial"/>
              <a:cs typeface="Arial"/>
              <a:sym typeface="Arial"/>
            </a:endParaRPr>
          </a:p>
        </p:txBody>
      </p:sp>
      <p:sp>
        <p:nvSpPr>
          <p:cNvPr id="428" name="Google Shape;428;p58"/>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chemeClr val="lt1"/>
              </a:solidFill>
              <a:latin typeface="Arial"/>
              <a:ea typeface="Arial"/>
              <a:cs typeface="Arial"/>
              <a:sym typeface="Arial"/>
            </a:endParaRPr>
          </a:p>
        </p:txBody>
      </p:sp>
      <p:sp>
        <p:nvSpPr>
          <p:cNvPr id="429" name="Google Shape;429;p5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sp>
        <p:nvSpPr>
          <p:cNvPr id="430" name="Google Shape;430;p5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431" name="Google Shape;431;p58"/>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32" name="Google Shape;432;p58"/>
          <p:cNvSpPr txBox="1"/>
          <p:nvPr/>
        </p:nvSpPr>
        <p:spPr>
          <a:xfrm>
            <a:off x="1191500" y="2572450"/>
            <a:ext cx="1312800" cy="5379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bidi/>
            </a:pPr>
            <a:r>
              <a:rPr>
                <a:rtl/>
              </a:rP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chemeClr val="lt1"/>
              </a:solidFill>
              <a:latin typeface="Arial"/>
              <a:ea typeface="Arial"/>
              <a:cs typeface="Arial"/>
              <a:sym typeface="Arial"/>
            </a:endParaRPr>
          </a:p>
        </p:txBody>
      </p:sp>
      <p:pic>
        <p:nvPicPr>
          <p:cNvPr id="433" name="Google Shape;433;p58"/>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34" name="Google Shape;434;p58"/>
          <p:cNvSpPr txBox="1"/>
          <p:nvPr/>
        </p:nvSpPr>
        <p:spPr>
          <a:xfrm>
            <a:off x="3890400" y="2222800"/>
            <a:ext cx="1363200" cy="10974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bidi/>
            </a:pPr>
            <a:r>
              <a:rPr sz="1400">
                <a:latin typeface="Arial"/>
                <a:ea typeface="Arial"/>
                <a:cs typeface="Arial"/>
                <a:sym typeface="Arial"/>
                <a:rtl/>
              </a:rPr>
              <a:t>Learning through </a:t>
            </a:r>
            <a:r>
              <a:rPr>
                <a:rtl/>
              </a:rPr>
              <a:t>Crianza con Conciencia+ Chatbot on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435" name="Google Shape;435;p58"/>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36" name="Google Shape;436;p58"/>
          <p:cNvSpPr txBox="1"/>
          <p:nvPr/>
        </p:nvSpPr>
        <p:spPr>
          <a:xfrm>
            <a:off x="6428500" y="2408200"/>
            <a:ext cx="1887300" cy="8664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bidi/>
            </a:pPr>
            <a:r>
              <a:rPr>
                <a:rtl/>
              </a:rPr>
              <a:t>Support in a </a:t>
            </a:r>
            <a:r>
              <a:rPr i="1">
                <a:rtl/>
              </a:rPr>
              <a:t>separate</a:t>
            </a:r>
            <a:r>
              <a:rPr>
                <a:rtl/>
              </a:rP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42" name="Google Shape;442;p59"/>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bidi/>
            </a:pPr>
            <a:r>
              <a:rPr>
                <a:latin typeface="Arial"/>
                <a:ea typeface="Arial"/>
                <a:cs typeface="Arial"/>
                <a:sym typeface="Arial"/>
                <a:rtl/>
              </a:rPr>
              <a:t>About </a:t>
            </a:r>
            <a:r>
              <a:rPr>
                <a:rtl/>
              </a:rPr>
              <a:t>Crianza con Conciencia+</a:t>
            </a:r>
            <a:endParaRPr b="0" i="0" sz="2400" u="none" cap="none" strike="noStrike">
              <a:solidFill>
                <a:schemeClr val="lt1"/>
              </a:solidFill>
              <a:latin typeface="Arial"/>
              <a:ea typeface="Arial"/>
              <a:cs typeface="Arial"/>
              <a:sym typeface="Arial"/>
            </a:endParaRPr>
          </a:p>
        </p:txBody>
      </p:sp>
      <p:sp>
        <p:nvSpPr>
          <p:cNvPr id="443" name="Google Shape;443;p59"/>
          <p:cNvSpPr txBox="1"/>
          <p:nvPr/>
        </p:nvSpPr>
        <p:spPr>
          <a:xfrm>
            <a:off x="4094575" y="1402775"/>
            <a:ext cx="5080200" cy="4002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444" name="Google Shape;444;p59"/>
          <p:cNvSpPr txBox="1"/>
          <p:nvPr/>
        </p:nvSpPr>
        <p:spPr>
          <a:xfrm>
            <a:off x="3026625" y="1239325"/>
            <a:ext cx="5401200" cy="3063000"/>
          </a:xfrm>
          <a:prstGeom prst="rect">
            <a:avLst/>
          </a:prstGeom>
          <a:noFill/>
          <a:ln>
            <a:noFill/>
          </a:ln>
        </p:spPr>
        <p:txBody>
          <a:bodyPr anchorCtr="0" anchor="t" bIns="45700" lIns="91425" spcFirstLastPara="1" rIns="91425" wrap="square" tIns="45700" rtlCol="true">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bidi/>
            </a:pPr>
            <a:r>
              <a:rPr>
                <a:rtl/>
              </a:rPr>
              <a:t>Core Course: Improve my relationship with my girl, boy or adolescent (5 days)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bidi/>
            </a:pPr>
            <a:r>
              <a:rPr>
                <a:rtl/>
              </a:rPr>
              <a:t>You will receive daily parenting strategies through the automated WhatsApp chat that will help you improve your relationship with your child or adolescent .</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bidi/>
            </a:pPr>
            <a:r>
              <a:rPr>
                <a:rtl/>
              </a:rPr>
              <a:t>It will only take 5 minutes a day !</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bidi/>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bidi/>
            </a:pPr>
            <a:r>
              <a:rPr>
                <a:latin typeface="Arial"/>
                <a:ea typeface="Arial"/>
                <a:cs typeface="Arial"/>
                <a:sym typeface="Arial"/>
                <a:rtl/>
              </a:rPr>
              <a:t>This course contains 5 </a:t>
            </a:r>
            <a:r>
              <a:rPr>
                <a:rtl/>
              </a:rPr>
              <a:t>lessons</a:t>
            </a:r>
            <a:r>
              <a:rPr>
                <a:latin typeface="Arial"/>
                <a:ea typeface="Arial"/>
                <a:cs typeface="Arial"/>
                <a:sym typeface="Arial"/>
                <a:rtl/>
              </a:rPr>
              <a:t> (one per day ) on how to improve the relationship with your child or adolescent</a:t>
            </a:r>
            <a:endParaRPr b="0" i="0" sz="1500" u="none" cap="none" strike="noStrike">
              <a:solidFill>
                <a:srgbClr val="123D5D"/>
              </a:solidFill>
              <a:latin typeface="Arial"/>
              <a:ea typeface="Arial"/>
              <a:cs typeface="Arial"/>
              <a:sym typeface="Arial"/>
            </a:endParaRPr>
          </a:p>
        </p:txBody>
      </p:sp>
      <p:sp>
        <p:nvSpPr>
          <p:cNvPr id="445" name="Google Shape;445;p59"/>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446" name="Google Shape;446;p59"/>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47" name="Google Shape;447;p59"/>
          <p:cNvSpPr txBox="1"/>
          <p:nvPr/>
        </p:nvSpPr>
        <p:spPr>
          <a:xfrm>
            <a:off x="930475" y="2222125"/>
            <a:ext cx="1363200" cy="1097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bidi/>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0"/>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53" name="Google Shape;453;p60"/>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bidi/>
            </a:pPr>
            <a:r>
              <a:rPr>
                <a:rtl/>
              </a:rP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54" name="Google Shape;454;p60"/>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55" name="Google Shape;455;p60"/>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6" name="Google Shape;456;p60"/>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57" name="Google Shape;457;p60"/>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8" name="Google Shape;458;p60"/>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59" name="Google Shape;459;p60"/>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60" name="Google Shape;460;p60"/>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61" name="Google Shape;461;p60"/>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62" name="Google Shape;462;p60"/>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1"/>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68" name="Google Shape;468;p61"/>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69" name="Google Shape;469;p61"/>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bidi/>
            </a:pPr>
            <a:r>
              <a:rPr>
                <a:rtl/>
              </a:rP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70" name="Google Shape;470;p61"/>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71" name="Google Shape;471;p61"/>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bidi/>
            </a:pPr>
            <a:r>
              <a:rPr>
                <a:rtl/>
              </a:rP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72" name="Google Shape;472;p61"/>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bidi/>
            </a:pPr>
            <a:r>
              <a:rPr>
                <a:latin typeface="Arial"/>
                <a:ea typeface="Arial"/>
                <a:cs typeface="Arial"/>
                <a:sym typeface="Arial"/>
                <a:rtl/>
              </a:rPr>
              <a:t>At the end of 5 days </a:t>
            </a:r>
            <a:r>
              <a:rPr>
                <a:rtl/>
              </a:rPr>
              <a:t>you </a:t>
            </a:r>
            <a:r>
              <a:rPr>
                <a:latin typeface="Arial"/>
                <a:ea typeface="Arial"/>
                <a:cs typeface="Arial"/>
                <a:sym typeface="Arial"/>
                <a:rtl/>
              </a:rPr>
              <a:t>will receive </a:t>
            </a:r>
            <a:r>
              <a:rPr>
                <a:rtl/>
              </a:rPr>
              <a:t>a positive parenting certificate!!</a:t>
            </a:r>
            <a:endParaRPr b="1" i="0" sz="1600" u="none" cap="none" strike="noStrike">
              <a:solidFill>
                <a:srgbClr val="00969B"/>
              </a:solidFill>
              <a:latin typeface="Arial"/>
              <a:ea typeface="Arial"/>
              <a:cs typeface="Arial"/>
              <a:sym typeface="Arial"/>
            </a:endParaRPr>
          </a:p>
        </p:txBody>
      </p:sp>
      <p:sp>
        <p:nvSpPr>
          <p:cNvPr id="473" name="Google Shape;473;p61"/>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74" name="Google Shape;474;p61"/>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75" name="Google Shape;475;p61"/>
          <p:cNvSpPr txBox="1"/>
          <p:nvPr/>
        </p:nvSpPr>
        <p:spPr>
          <a:xfrm>
            <a:off x="1145988" y="45147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rgbClr val="000000"/>
              </a:buClr>
              <a:buSzPts val="2400"/>
              <a:buFont typeface="Arial"/>
              <a:buNone/>
              <a:defRPr b="1" sz="2400">
                <a:solidFill>
                  <a:srgbClr val="FFFFFF"/>
                </a:solidFill>
                <a:highlight>
                  <a:srgbClr val="0E3A5A"/>
                </a:highlight>
                <a:latin typeface="Delicious Handrawn"/>
                <a:ea typeface="Delicious Handrawn"/>
                <a:cs typeface="Delicious Handrawn"/>
                <a:sym typeface="Delicious Handrawn"/>
              </a:defRPr>
              <a:bidi/>
            </a:pPr>
            <a:r>
              <a:rPr>
                <a:rtl/>
              </a:rPr>
              <a:t>Core Course: Improve my relationship with my girl, boy or teen</a:t>
            </a:r>
            <a:endParaRPr i="0" sz="2400" u="none" cap="none" strike="noStrike">
              <a:solidFill>
                <a:srgbClr val="FFFFFF"/>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272" name="Shape 272"/>
        <p:cNvGrpSpPr/>
        <p:nvPr/>
      </p:nvGrpSpPr>
      <p:grpSpPr>
        <a:xfrm>
          <a:off x="0" y="0"/>
          <a:ext cx="0" cy="0"/>
          <a:chOff x="0" y="0"/>
          <a:chExt cx="0" cy="0"/>
        </a:xfrm>
      </p:grpSpPr>
      <p:sp>
        <p:nvSpPr>
          <p:cNvPr id="273" name="Google Shape;273;p44"/>
          <p:cNvSpPr txBox="1"/>
          <p:nvPr/>
        </p:nvSpPr>
        <p:spPr>
          <a:xfrm>
            <a:off x="363550" y="2326650"/>
            <a:ext cx="83589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bidi/>
            </a:pPr>
            <a:r>
              <a:rPr>
                <a:rtl/>
              </a:rPr>
              <a:t>Module 1: </a:t>
            </a:r>
            <a:endParaRPr b="1" sz="5000">
              <a:solidFill>
                <a:schemeClr val="lt1"/>
              </a:solidFill>
              <a:latin typeface="Delicious Handrawn"/>
              <a:ea typeface="Delicious Handrawn"/>
              <a:cs typeface="Delicious Handrawn"/>
              <a:sym typeface="Delicious Handrawn"/>
            </a:endParaRPr>
          </a:p>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bidi/>
            </a:pPr>
            <a:r>
              <a:rPr>
                <a:rtl/>
              </a:rPr>
              <a:t>Introduction to Crianza con ConCiencia</a:t>
            </a:r>
            <a:endParaRPr b="1" sz="5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81" name="Google Shape;481;p62"/>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bidi/>
            </a:pPr>
            <a:r>
              <a:rPr>
                <a:latin typeface="Arial"/>
                <a:ea typeface="Arial"/>
                <a:cs typeface="Arial"/>
                <a:sym typeface="Arial"/>
                <a:rtl/>
              </a:rPr>
              <a:t>About </a:t>
            </a:r>
            <a:r>
              <a:rPr>
                <a:rtl/>
              </a:rPr>
              <a:t>Crianza con Conciencia+</a:t>
            </a:r>
            <a:endParaRPr b="0" i="0" sz="2400" u="none" cap="none" strike="noStrike">
              <a:solidFill>
                <a:schemeClr val="lt1"/>
              </a:solidFill>
              <a:latin typeface="Arial"/>
              <a:ea typeface="Arial"/>
              <a:cs typeface="Arial"/>
              <a:sym typeface="Arial"/>
            </a:endParaRPr>
          </a:p>
        </p:txBody>
      </p:sp>
      <p:sp>
        <p:nvSpPr>
          <p:cNvPr id="482" name="Google Shape;482;p62"/>
          <p:cNvSpPr txBox="1"/>
          <p:nvPr/>
        </p:nvSpPr>
        <p:spPr>
          <a:xfrm>
            <a:off x="4094575" y="1402775"/>
            <a:ext cx="5080200" cy="4002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483" name="Google Shape;483;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484" name="Google Shape;484;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85" name="Google Shape;485;p62"/>
          <p:cNvSpPr txBox="1"/>
          <p:nvPr/>
        </p:nvSpPr>
        <p:spPr>
          <a:xfrm>
            <a:off x="811350" y="2269325"/>
            <a:ext cx="1663500" cy="1097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bidi/>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sp>
        <p:nvSpPr>
          <p:cNvPr id="486" name="Google Shape;486;p62"/>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cxnSp>
        <p:nvCxnSpPr>
          <p:cNvPr id="487" name="Google Shape;487;p62"/>
          <p:cNvCxnSpPr>
            <a:endCxn id="488"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88" name="Google Shape;488;p62"/>
          <p:cNvSpPr txBox="1"/>
          <p:nvPr/>
        </p:nvSpPr>
        <p:spPr>
          <a:xfrm>
            <a:off x="4046375" y="944825"/>
            <a:ext cx="5001900" cy="915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bidi/>
            </a:pPr>
            <a:r>
              <a:rPr>
                <a:rtl/>
              </a:rPr>
              <a:t> 5 Daily Lessons on improving your relationship with your girl, boy, or teen</a:t>
            </a:r>
            <a:endParaRPr>
              <a:solidFill>
                <a:schemeClr val="dk2"/>
              </a:solidFill>
            </a:endParaRPr>
          </a:p>
        </p:txBody>
      </p:sp>
      <p:sp>
        <p:nvSpPr>
          <p:cNvPr id="489" name="Google Shape;489;p62"/>
          <p:cNvSpPr txBox="1"/>
          <p:nvPr/>
        </p:nvSpPr>
        <p:spPr>
          <a:xfrm>
            <a:off x="4133725" y="2115250"/>
            <a:ext cx="5001900" cy="915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bidi/>
            </a:pPr>
            <a:r>
              <a:rPr>
                <a:rtl/>
              </a:rPr>
              <a:t>Playful activities to do with your girl, boy, or teen at the end of each lesson</a:t>
            </a:r>
            <a:endParaRPr>
              <a:solidFill>
                <a:srgbClr val="00969B"/>
              </a:solidFill>
            </a:endParaRPr>
          </a:p>
        </p:txBody>
      </p:sp>
      <p:sp>
        <p:nvSpPr>
          <p:cNvPr id="490" name="Google Shape;490;p62"/>
          <p:cNvSpPr txBox="1"/>
          <p:nvPr/>
        </p:nvSpPr>
        <p:spPr>
          <a:xfrm>
            <a:off x="4133725" y="3285675"/>
            <a:ext cx="5001900" cy="915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bidi/>
            </a:pPr>
            <a:r>
              <a:rPr>
                <a:rtl/>
              </a:rPr>
              <a:t>Resources if they need support with mental health, violence, sexual violence, or substance abuse (Type HELP)</a:t>
            </a:r>
            <a:endParaRPr>
              <a:solidFill>
                <a:srgbClr val="00969B"/>
              </a:solidFill>
            </a:endParaRPr>
          </a:p>
        </p:txBody>
      </p:sp>
      <p:cxnSp>
        <p:nvCxnSpPr>
          <p:cNvPr id="491" name="Google Shape;491;p62"/>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92" name="Google Shape;492;p62"/>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3"/>
          <p:cNvSpPr txBox="1"/>
          <p:nvPr/>
        </p:nvSpPr>
        <p:spPr>
          <a:xfrm>
            <a:off x="4094575" y="1402775"/>
            <a:ext cx="5080200" cy="4002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498" name="Google Shape;498;p63"/>
          <p:cNvSpPr txBox="1"/>
          <p:nvPr/>
        </p:nvSpPr>
        <p:spPr>
          <a:xfrm>
            <a:off x="3104450" y="1232700"/>
            <a:ext cx="5745000" cy="2963100"/>
          </a:xfrm>
          <a:prstGeom prst="rect">
            <a:avLst/>
          </a:prstGeom>
          <a:noFill/>
          <a:ln>
            <a:noFill/>
          </a:ln>
        </p:spPr>
        <p:txBody>
          <a:bodyPr anchorCtr="0" anchor="t" bIns="45700" lIns="91425" spcFirstLastPara="1" rIns="91425" wrap="square" tIns="45700" rtlCol="true">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bidi/>
            </a:pPr>
            <a:r>
              <a:rPr>
                <a:rtl/>
              </a:rP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bidi/>
            </a:pPr>
            <a:r>
              <a:rPr>
                <a:rtl/>
              </a:rP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bidi/>
            </a:pPr>
            <a:r>
              <a:rPr>
                <a:rtl/>
              </a:rPr>
              <a:t>There will be three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bidi/>
            </a:pPr>
            <a:r>
              <a:rPr sz="1600">
                <a:solidFill>
                  <a:srgbClr val="00969B"/>
                </a:solidFill>
                <a:latin typeface="Delicious Handrawn"/>
                <a:ea typeface="Delicious Handrawn"/>
                <a:cs typeface="Delicious Handrawn"/>
                <a:sym typeface="Delicious Handrawn"/>
                <a:rtl/>
              </a:rPr>
              <a:t>After the onboarding session :</a:t>
            </a:r>
            <a:r>
              <a:rPr sz="1200">
                <a:solidFill>
                  <a:srgbClr val="00969B"/>
                </a:solidFill>
                <a:latin typeface="Arial"/>
                <a:ea typeface="Arial"/>
                <a:cs typeface="Arial"/>
                <a:sym typeface="Arial"/>
                <a:rtl/>
              </a:rPr>
              <a:t> </a:t>
            </a:r>
            <a:r>
              <a:rPr sz="1200">
                <a:solidFill>
                  <a:schemeClr val="dk1"/>
                </a:solidFill>
                <a:latin typeface="Arial"/>
                <a:ea typeface="Arial"/>
                <a:cs typeface="Arial"/>
                <a:sym typeface="Arial"/>
                <a:rt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bidi/>
            </a:pPr>
            <a:r>
              <a:rPr sz="1700">
                <a:solidFill>
                  <a:srgbClr val="00969B"/>
                </a:solidFill>
                <a:latin typeface="Delicious Handrawn"/>
                <a:ea typeface="Delicious Handrawn"/>
                <a:cs typeface="Delicious Handrawn"/>
                <a:sym typeface="Delicious Handrawn"/>
                <a:rtl/>
              </a:rPr>
              <a:t>Day 3:</a:t>
            </a:r>
            <a:r>
              <a:rPr sz="1700">
                <a:solidFill>
                  <a:schemeClr val="dk1"/>
                </a:solidFill>
                <a:latin typeface="Delicious Handrawn"/>
                <a:ea typeface="Delicious Handrawn"/>
                <a:cs typeface="Delicious Handrawn"/>
                <a:sym typeface="Delicious Handrawn"/>
                <a:rtl/>
              </a:rPr>
              <a:t> </a:t>
            </a:r>
            <a:r>
              <a:rPr sz="1200">
                <a:solidFill>
                  <a:schemeClr val="dk1"/>
                </a:solidFill>
                <a:rtl/>
              </a:rPr>
              <a:t>Self-talk: WhatsApp Chat session on self-talk and stress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bidi/>
            </a:pPr>
            <a:r>
              <a:rPr sz="1700">
                <a:solidFill>
                  <a:srgbClr val="00969B"/>
                </a:solidFill>
                <a:latin typeface="Delicious Handrawn"/>
                <a:ea typeface="Delicious Handrawn"/>
                <a:cs typeface="Delicious Handrawn"/>
                <a:sym typeface="Delicious Handrawn"/>
                <a:rtl/>
              </a:rPr>
              <a:t>Day 5:</a:t>
            </a:r>
            <a:r>
              <a:rPr sz="1200">
                <a:solidFill>
                  <a:srgbClr val="00969B"/>
                </a:solidFill>
                <a:latin typeface="Arial"/>
                <a:ea typeface="Arial"/>
                <a:cs typeface="Arial"/>
                <a:sym typeface="Arial"/>
                <a:rtl/>
              </a:rPr>
              <a:t> </a:t>
            </a:r>
            <a:r>
              <a:rPr sz="1200">
                <a:solidFill>
                  <a:schemeClr val="dk1"/>
                </a:solidFill>
                <a:rtl/>
              </a:rPr>
              <a:t>Saying Goodbye</a:t>
            </a:r>
            <a:r>
              <a:rPr sz="1200">
                <a:solidFill>
                  <a:schemeClr val="dk1"/>
                </a:solidFill>
                <a:latin typeface="Arial"/>
                <a:ea typeface="Arial"/>
                <a:cs typeface="Arial"/>
                <a:sym typeface="Arial"/>
                <a:rtl/>
              </a:rPr>
              <a:t> </a:t>
            </a:r>
            <a:endParaRPr b="0" i="0" sz="1200" u="none" cap="none" strike="noStrike">
              <a:solidFill>
                <a:schemeClr val="dk1"/>
              </a:solidFill>
              <a:latin typeface="Arial"/>
              <a:ea typeface="Arial"/>
              <a:cs typeface="Arial"/>
              <a:sym typeface="Arial"/>
            </a:endParaRPr>
          </a:p>
        </p:txBody>
      </p:sp>
      <p:sp>
        <p:nvSpPr>
          <p:cNvPr id="499" name="Google Shape;499;p63"/>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500" name="Google Shape;500;p63"/>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501" name="Google Shape;501;p63"/>
          <p:cNvSpPr txBox="1"/>
          <p:nvPr/>
        </p:nvSpPr>
        <p:spPr>
          <a:xfrm>
            <a:off x="555425" y="2408200"/>
            <a:ext cx="1887300" cy="866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Support in a </a:t>
            </a:r>
            <a:r>
              <a:rPr i="1">
                <a:rtl/>
              </a:rPr>
              <a:t>separate</a:t>
            </a:r>
            <a:r>
              <a:rPr>
                <a:rtl/>
              </a:rP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bidi/>
            </a:pPr>
            <a:endParaRPr b="1">
              <a:solidFill>
                <a:schemeClr val="lt1"/>
              </a:solidFill>
            </a:endParaRPr>
          </a:p>
        </p:txBody>
      </p:sp>
      <p:sp>
        <p:nvSpPr>
          <p:cNvPr id="502" name="Google Shape;502;p63"/>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03" name="Google Shape;503;p63"/>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bidi/>
            </a:pPr>
            <a:r>
              <a:rPr>
                <a:latin typeface="Arial"/>
                <a:ea typeface="Arial"/>
                <a:cs typeface="Arial"/>
                <a:sym typeface="Arial"/>
                <a:rtl/>
              </a:rPr>
              <a:t>About </a:t>
            </a:r>
            <a:r>
              <a:rPr>
                <a:rtl/>
              </a:rP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09" name="Google Shape;509;p64"/>
          <p:cNvSpPr txBox="1"/>
          <p:nvPr/>
        </p:nvSpPr>
        <p:spPr>
          <a:xfrm>
            <a:off x="57625" y="216761"/>
            <a:ext cx="62529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The Parent Journey</a:t>
            </a:r>
            <a:endParaRPr b="1" i="0" sz="1400" u="none" cap="none" strike="noStrike">
              <a:solidFill>
                <a:srgbClr val="000000"/>
              </a:solidFill>
            </a:endParaRPr>
          </a:p>
        </p:txBody>
      </p:sp>
      <p:sp>
        <p:nvSpPr>
          <p:cNvPr id="510" name="Google Shape;510;p64"/>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bidi/>
            </a:pPr>
            <a:r>
              <a:rPr sz="1400">
                <a:latin typeface="Arial"/>
                <a:ea typeface="Arial"/>
                <a:cs typeface="Arial"/>
                <a:sym typeface="Arial"/>
                <a:rtl/>
              </a:rPr>
              <a:t>Day 1: </a:t>
            </a:r>
            <a:r>
              <a:rPr>
                <a:rtl/>
              </a:rPr>
              <a:t>You’re here!</a:t>
            </a:r>
            <a:endParaRPr b="0" i="0" sz="1400" u="none" cap="none" strike="noStrike">
              <a:solidFill>
                <a:schemeClr val="lt1"/>
              </a:solidFill>
              <a:latin typeface="Arial"/>
              <a:ea typeface="Arial"/>
              <a:cs typeface="Arial"/>
              <a:sym typeface="Arial"/>
            </a:endParaRPr>
          </a:p>
        </p:txBody>
      </p:sp>
      <p:sp>
        <p:nvSpPr>
          <p:cNvPr id="511" name="Google Shape;511;p64"/>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bidi/>
            </a:pPr>
            <a:r>
              <a:rPr>
                <a:rtl/>
              </a:rPr>
              <a:t>Day 2</a:t>
            </a:r>
            <a:endParaRPr b="0" i="0" sz="1400" u="none" cap="none" strike="noStrike">
              <a:solidFill>
                <a:srgbClr val="0C3F62"/>
              </a:solidFill>
              <a:latin typeface="Arial"/>
              <a:ea typeface="Arial"/>
              <a:cs typeface="Arial"/>
              <a:sym typeface="Arial"/>
            </a:endParaRPr>
          </a:p>
        </p:txBody>
      </p:sp>
      <p:sp>
        <p:nvSpPr>
          <p:cNvPr id="512" name="Google Shape;512;p64"/>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bidi/>
            </a:pPr>
            <a:r>
              <a:rPr>
                <a:rtl/>
              </a:rPr>
              <a:t>Day 3</a:t>
            </a:r>
            <a:endParaRPr b="0" i="0" sz="1400" u="none" cap="none" strike="noStrike">
              <a:solidFill>
                <a:schemeClr val="lt1"/>
              </a:solidFill>
              <a:latin typeface="Arial"/>
              <a:ea typeface="Arial"/>
              <a:cs typeface="Arial"/>
              <a:sym typeface="Arial"/>
            </a:endParaRPr>
          </a:p>
        </p:txBody>
      </p:sp>
      <p:sp>
        <p:nvSpPr>
          <p:cNvPr id="513" name="Google Shape;513;p64"/>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bidi/>
            </a:pPr>
            <a:r>
              <a:rPr>
                <a:rtl/>
              </a:rPr>
              <a:t>Day 4</a:t>
            </a:r>
            <a:endParaRPr b="0" i="0" sz="1400" u="none" cap="none" strike="noStrike">
              <a:solidFill>
                <a:srgbClr val="0C3F62"/>
              </a:solidFill>
              <a:latin typeface="Arial"/>
              <a:ea typeface="Arial"/>
              <a:cs typeface="Arial"/>
              <a:sym typeface="Arial"/>
            </a:endParaRPr>
          </a:p>
        </p:txBody>
      </p:sp>
      <p:sp>
        <p:nvSpPr>
          <p:cNvPr id="514" name="Google Shape;514;p64"/>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bidi/>
            </a:pPr>
            <a:r>
              <a:rPr>
                <a:rtl/>
              </a:rPr>
              <a:t>Day 5</a:t>
            </a:r>
            <a:endParaRPr b="0" i="0" sz="1400" u="none" cap="none" strike="noStrike">
              <a:solidFill>
                <a:schemeClr val="lt1"/>
              </a:solidFill>
              <a:latin typeface="Arial"/>
              <a:ea typeface="Arial"/>
              <a:cs typeface="Arial"/>
              <a:sym typeface="Arial"/>
            </a:endParaRPr>
          </a:p>
        </p:txBody>
      </p:sp>
      <p:pic>
        <p:nvPicPr>
          <p:cNvPr id="515" name="Google Shape;515;p64"/>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16" name="Google Shape;516;p64"/>
          <p:cNvSpPr txBox="1"/>
          <p:nvPr/>
        </p:nvSpPr>
        <p:spPr>
          <a:xfrm>
            <a:off x="47900" y="2974613"/>
            <a:ext cx="1803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1: </a:t>
            </a:r>
            <a:r>
              <a:rPr>
                <a:rtl/>
              </a:rP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a:t>
            </a:r>
            <a:endParaRPr i="0" sz="1300" u="none" cap="none" strike="noStrike">
              <a:solidFill>
                <a:srgbClr val="000000"/>
              </a:solidFill>
              <a:latin typeface="Noto Sans"/>
              <a:ea typeface="Noto Sans"/>
              <a:cs typeface="Noto Sans"/>
              <a:sym typeface="Noto Sans"/>
            </a:endParaRPr>
          </a:p>
        </p:txBody>
      </p:sp>
      <p:sp>
        <p:nvSpPr>
          <p:cNvPr id="517" name="Google Shape;517;p64"/>
          <p:cNvSpPr txBox="1"/>
          <p:nvPr/>
        </p:nvSpPr>
        <p:spPr>
          <a:xfrm>
            <a:off x="1831200" y="2974613"/>
            <a:ext cx="1803000" cy="7851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2: </a:t>
            </a:r>
            <a:r>
              <a:rPr>
                <a:rtl/>
              </a:rP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  </a:t>
            </a:r>
            <a:endParaRPr i="0" sz="1300" u="none" cap="none" strike="noStrike">
              <a:solidFill>
                <a:srgbClr val="000000"/>
              </a:solidFill>
              <a:latin typeface="Noto Sans"/>
              <a:ea typeface="Noto Sans"/>
              <a:cs typeface="Noto Sans"/>
              <a:sym typeface="Noto Sans"/>
            </a:endParaRPr>
          </a:p>
        </p:txBody>
      </p:sp>
      <p:sp>
        <p:nvSpPr>
          <p:cNvPr id="518" name="Google Shape;518;p64"/>
          <p:cNvSpPr txBox="1"/>
          <p:nvPr/>
        </p:nvSpPr>
        <p:spPr>
          <a:xfrm>
            <a:off x="3757288" y="2974613"/>
            <a:ext cx="1680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3: </a:t>
            </a:r>
            <a:r>
              <a:rPr>
                <a:rtl/>
              </a:rP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 </a:t>
            </a:r>
            <a:endParaRPr i="0" sz="1100" u="none" cap="none" strike="noStrike">
              <a:solidFill>
                <a:srgbClr val="013D5C"/>
              </a:solidFill>
              <a:latin typeface="Noto Sans"/>
              <a:ea typeface="Noto Sans"/>
              <a:cs typeface="Noto Sans"/>
              <a:sym typeface="Noto Sans"/>
            </a:endParaRPr>
          </a:p>
        </p:txBody>
      </p:sp>
      <p:sp>
        <p:nvSpPr>
          <p:cNvPr id="519" name="Google Shape;519;p64"/>
          <p:cNvSpPr txBox="1"/>
          <p:nvPr/>
        </p:nvSpPr>
        <p:spPr>
          <a:xfrm>
            <a:off x="5437263" y="2974613"/>
            <a:ext cx="1803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4: </a:t>
            </a:r>
            <a:r>
              <a:rPr>
                <a:rtl/>
              </a:rP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a:t>
            </a:r>
            <a:endParaRPr i="0" sz="1300" u="none" cap="none" strike="noStrike">
              <a:solidFill>
                <a:srgbClr val="000000"/>
              </a:solidFill>
              <a:latin typeface="Noto Sans"/>
              <a:ea typeface="Noto Sans"/>
              <a:cs typeface="Noto Sans"/>
              <a:sym typeface="Noto Sans"/>
            </a:endParaRPr>
          </a:p>
        </p:txBody>
      </p:sp>
      <p:sp>
        <p:nvSpPr>
          <p:cNvPr id="520" name="Google Shape;520;p64"/>
          <p:cNvSpPr txBox="1"/>
          <p:nvPr/>
        </p:nvSpPr>
        <p:spPr>
          <a:xfrm>
            <a:off x="7293100" y="2974613"/>
            <a:ext cx="1803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5: </a:t>
            </a:r>
            <a:r>
              <a:rPr>
                <a:rtl/>
              </a:rP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 </a:t>
            </a:r>
            <a:endParaRPr sz="1100">
              <a:solidFill>
                <a:srgbClr val="013D5C"/>
              </a:solidFill>
              <a:latin typeface="Noto Sans"/>
              <a:ea typeface="Noto Sans"/>
              <a:cs typeface="Noto Sans"/>
              <a:sym typeface="Noto Sans"/>
            </a:endParaRPr>
          </a:p>
        </p:txBody>
      </p:sp>
      <p:sp>
        <p:nvSpPr>
          <p:cNvPr id="521" name="Google Shape;521;p64"/>
          <p:cNvSpPr txBox="1"/>
          <p:nvPr/>
        </p:nvSpPr>
        <p:spPr>
          <a:xfrm>
            <a:off x="7230675" y="4211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a:t>
            </a:r>
            <a:endParaRPr i="0" sz="1100" u="none" cap="none" strike="noStrike">
              <a:solidFill>
                <a:srgbClr val="013D5C"/>
              </a:solidFill>
              <a:latin typeface="Noto Sans"/>
              <a:ea typeface="Noto Sans"/>
              <a:cs typeface="Noto Sans"/>
              <a:sym typeface="Noto Sans"/>
            </a:endParaRPr>
          </a:p>
        </p:txBody>
      </p:sp>
      <p:sp>
        <p:nvSpPr>
          <p:cNvPr id="522" name="Google Shape;522;p64"/>
          <p:cNvSpPr txBox="1"/>
          <p:nvPr/>
        </p:nvSpPr>
        <p:spPr>
          <a:xfrm>
            <a:off x="3624575" y="4211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Discussion on self-talk (15 min) </a:t>
            </a:r>
            <a:endParaRPr i="0" sz="1300" u="none" cap="none" strike="noStrike">
              <a:solidFill>
                <a:srgbClr val="000000"/>
              </a:solidFill>
              <a:latin typeface="Noto Sans"/>
              <a:ea typeface="Noto Sans"/>
              <a:cs typeface="Noto Sans"/>
              <a:sym typeface="Noto Sans"/>
            </a:endParaRPr>
          </a:p>
        </p:txBody>
      </p:sp>
      <p:sp>
        <p:nvSpPr>
          <p:cNvPr id="523" name="Google Shape;523;p64"/>
          <p:cNvSpPr txBox="1"/>
          <p:nvPr/>
        </p:nvSpPr>
        <p:spPr>
          <a:xfrm>
            <a:off x="67525" y="2111850"/>
            <a:ext cx="1773600" cy="5928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(2 hour)</a:t>
            </a:r>
            <a:endParaRPr i="0" sz="1300" u="none" cap="none" strike="noStrike">
              <a:solidFill>
                <a:srgbClr val="000000"/>
              </a:solidFill>
              <a:latin typeface="Noto Sans"/>
              <a:ea typeface="Noto Sans"/>
              <a:cs typeface="Noto Sans"/>
              <a:sym typeface="Noto Sans"/>
            </a:endParaRPr>
          </a:p>
        </p:txBody>
      </p:sp>
      <p:sp>
        <p:nvSpPr>
          <p:cNvPr id="524" name="Google Shape;524;p64"/>
          <p:cNvSpPr txBox="1"/>
          <p:nvPr/>
        </p:nvSpPr>
        <p:spPr>
          <a:xfrm>
            <a:off x="676100" y="857444"/>
            <a:ext cx="2359800" cy="372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bidi/>
            </a:pPr>
            <a:r>
              <a:rPr>
                <a:latin typeface="Arial"/>
                <a:ea typeface="Arial"/>
                <a:cs typeface="Arial"/>
                <a:sym typeface="Arial"/>
                <a:rtl/>
              </a:rPr>
              <a:t>In-Person </a:t>
            </a:r>
            <a:r>
              <a:rPr>
                <a:rtl/>
              </a:rPr>
              <a:t>session </a:t>
            </a:r>
            <a:endParaRPr b="0" i="0" sz="1400" u="none" cap="none" strike="noStrike">
              <a:solidFill>
                <a:schemeClr val="accent5"/>
              </a:solidFill>
              <a:latin typeface="Arial"/>
              <a:ea typeface="Arial"/>
              <a:cs typeface="Arial"/>
              <a:sym typeface="Arial"/>
            </a:endParaRPr>
          </a:p>
        </p:txBody>
      </p:sp>
      <p:sp>
        <p:nvSpPr>
          <p:cNvPr id="525" name="Google Shape;525;p64"/>
          <p:cNvSpPr txBox="1"/>
          <p:nvPr/>
        </p:nvSpPr>
        <p:spPr>
          <a:xfrm>
            <a:off x="3453775" y="785444"/>
            <a:ext cx="1946700" cy="516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bidi/>
            </a:pPr>
            <a:r>
              <a:rPr>
                <a:rtl/>
              </a:rPr>
              <a:t>Lessons on Crianza con Conciencia Chatbot</a:t>
            </a:r>
            <a:endParaRPr i="0" sz="1400" u="none" cap="none" strike="noStrike">
              <a:solidFill>
                <a:srgbClr val="000000"/>
              </a:solidFill>
            </a:endParaRPr>
          </a:p>
        </p:txBody>
      </p:sp>
      <p:sp>
        <p:nvSpPr>
          <p:cNvPr id="526" name="Google Shape;526;p64"/>
          <p:cNvSpPr txBox="1"/>
          <p:nvPr/>
        </p:nvSpPr>
        <p:spPr>
          <a:xfrm>
            <a:off x="6371250" y="695444"/>
            <a:ext cx="1946700" cy="696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bidi/>
            </a:pPr>
            <a:r>
              <a:rPr>
                <a:rtl/>
              </a:rP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27" name="Google Shape;527;p64"/>
          <p:cNvGrpSpPr/>
          <p:nvPr/>
        </p:nvGrpSpPr>
        <p:grpSpPr>
          <a:xfrm>
            <a:off x="258215" y="857444"/>
            <a:ext cx="372300" cy="372300"/>
            <a:chOff x="6166865" y="140342"/>
            <a:chExt cx="372300" cy="372300"/>
          </a:xfrm>
        </p:grpSpPr>
        <p:sp>
          <p:nvSpPr>
            <p:cNvPr id="528" name="Google Shape;528;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29" name="Google Shape;529;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0" name="Google Shape;530;p64"/>
          <p:cNvGrpSpPr/>
          <p:nvPr/>
        </p:nvGrpSpPr>
        <p:grpSpPr>
          <a:xfrm>
            <a:off x="3035896" y="857444"/>
            <a:ext cx="372300" cy="372300"/>
            <a:chOff x="6172071" y="582117"/>
            <a:chExt cx="372300" cy="372300"/>
          </a:xfrm>
        </p:grpSpPr>
        <p:sp>
          <p:nvSpPr>
            <p:cNvPr id="531" name="Google Shape;531;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32" name="Google Shape;532;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33" name="Google Shape;533;p64"/>
          <p:cNvGrpSpPr/>
          <p:nvPr/>
        </p:nvGrpSpPr>
        <p:grpSpPr>
          <a:xfrm>
            <a:off x="5978865" y="857444"/>
            <a:ext cx="372300" cy="372300"/>
            <a:chOff x="6192365" y="1173617"/>
            <a:chExt cx="372300" cy="372300"/>
          </a:xfrm>
        </p:grpSpPr>
        <p:sp>
          <p:nvSpPr>
            <p:cNvPr id="534" name="Google Shape;534;p64"/>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35" name="Google Shape;535;p64"/>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536" name="Google Shape;536;p64"/>
          <p:cNvGrpSpPr/>
          <p:nvPr/>
        </p:nvGrpSpPr>
        <p:grpSpPr>
          <a:xfrm>
            <a:off x="753603" y="1739554"/>
            <a:ext cx="372300" cy="372300"/>
            <a:chOff x="6166865" y="140342"/>
            <a:chExt cx="372300" cy="372300"/>
          </a:xfrm>
        </p:grpSpPr>
        <p:sp>
          <p:nvSpPr>
            <p:cNvPr id="537" name="Google Shape;537;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38" name="Google Shape;538;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9" name="Google Shape;539;p64"/>
          <p:cNvGrpSpPr/>
          <p:nvPr/>
        </p:nvGrpSpPr>
        <p:grpSpPr>
          <a:xfrm>
            <a:off x="2615796" y="2614398"/>
            <a:ext cx="372300" cy="372300"/>
            <a:chOff x="6172071" y="582117"/>
            <a:chExt cx="372300" cy="372300"/>
          </a:xfrm>
        </p:grpSpPr>
        <p:sp>
          <p:nvSpPr>
            <p:cNvPr id="540" name="Google Shape;540;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41" name="Google Shape;541;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2" name="Google Shape;542;p64"/>
          <p:cNvGrpSpPr/>
          <p:nvPr/>
        </p:nvGrpSpPr>
        <p:grpSpPr>
          <a:xfrm>
            <a:off x="4349734" y="2614398"/>
            <a:ext cx="372300" cy="372300"/>
            <a:chOff x="6172071" y="582117"/>
            <a:chExt cx="372300" cy="372300"/>
          </a:xfrm>
        </p:grpSpPr>
        <p:sp>
          <p:nvSpPr>
            <p:cNvPr id="543" name="Google Shape;543;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44" name="Google Shape;544;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5" name="Google Shape;545;p64"/>
          <p:cNvGrpSpPr/>
          <p:nvPr/>
        </p:nvGrpSpPr>
        <p:grpSpPr>
          <a:xfrm>
            <a:off x="6144559" y="2614398"/>
            <a:ext cx="372300" cy="372300"/>
            <a:chOff x="6172071" y="582117"/>
            <a:chExt cx="372300" cy="372300"/>
          </a:xfrm>
        </p:grpSpPr>
        <p:sp>
          <p:nvSpPr>
            <p:cNvPr id="546" name="Google Shape;546;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47" name="Google Shape;547;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8" name="Google Shape;548;p64"/>
          <p:cNvGrpSpPr/>
          <p:nvPr/>
        </p:nvGrpSpPr>
        <p:grpSpPr>
          <a:xfrm>
            <a:off x="743708" y="2614380"/>
            <a:ext cx="372300" cy="372300"/>
            <a:chOff x="6172071" y="582117"/>
            <a:chExt cx="372300" cy="372300"/>
          </a:xfrm>
        </p:grpSpPr>
        <p:sp>
          <p:nvSpPr>
            <p:cNvPr id="549" name="Google Shape;549;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50" name="Google Shape;550;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1" name="Google Shape;551;p64"/>
          <p:cNvGrpSpPr/>
          <p:nvPr/>
        </p:nvGrpSpPr>
        <p:grpSpPr>
          <a:xfrm>
            <a:off x="7955759" y="2614398"/>
            <a:ext cx="372300" cy="372300"/>
            <a:chOff x="6172071" y="582117"/>
            <a:chExt cx="372300" cy="372300"/>
          </a:xfrm>
        </p:grpSpPr>
        <p:sp>
          <p:nvSpPr>
            <p:cNvPr id="552" name="Google Shape;552;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53" name="Google Shape;553;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4" name="Google Shape;554;p64"/>
          <p:cNvGrpSpPr/>
          <p:nvPr/>
        </p:nvGrpSpPr>
        <p:grpSpPr>
          <a:xfrm>
            <a:off x="4385852" y="3885373"/>
            <a:ext cx="372300" cy="372300"/>
            <a:chOff x="6192365" y="1098867"/>
            <a:chExt cx="372300" cy="372300"/>
          </a:xfrm>
        </p:grpSpPr>
        <p:sp>
          <p:nvSpPr>
            <p:cNvPr id="555" name="Google Shape;555;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56" name="Google Shape;556;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557" name="Google Shape;557;p64"/>
          <p:cNvGrpSpPr/>
          <p:nvPr/>
        </p:nvGrpSpPr>
        <p:grpSpPr>
          <a:xfrm>
            <a:off x="7991828" y="3885373"/>
            <a:ext cx="372300" cy="372300"/>
            <a:chOff x="6192365" y="1098867"/>
            <a:chExt cx="372300" cy="372300"/>
          </a:xfrm>
        </p:grpSpPr>
        <p:sp>
          <p:nvSpPr>
            <p:cNvPr id="558" name="Google Shape;558;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59" name="Google Shape;559;p64"/>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560" name="Google Shape;560;p64"/>
          <p:cNvGrpSpPr/>
          <p:nvPr/>
        </p:nvGrpSpPr>
        <p:grpSpPr>
          <a:xfrm>
            <a:off x="779877" y="3885373"/>
            <a:ext cx="372300" cy="372300"/>
            <a:chOff x="6192365" y="1098867"/>
            <a:chExt cx="372300" cy="372300"/>
          </a:xfrm>
        </p:grpSpPr>
        <p:sp>
          <p:nvSpPr>
            <p:cNvPr id="561" name="Google Shape;561;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62" name="Google Shape;562;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563" name="Google Shape;563;p64"/>
          <p:cNvSpPr txBox="1"/>
          <p:nvPr/>
        </p:nvSpPr>
        <p:spPr>
          <a:xfrm>
            <a:off x="38075" y="4211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(10 min) </a:t>
            </a:r>
            <a:endParaRPr sz="1100">
              <a:solidFill>
                <a:srgbClr val="013D5C"/>
              </a:solidFill>
              <a:latin typeface="Noto Sans"/>
              <a:ea typeface="Noto Sans"/>
              <a:cs typeface="Noto Sans"/>
              <a:sym typeface="Noto Sans"/>
            </a:endParaRPr>
          </a:p>
        </p:txBody>
      </p:sp>
      <p:cxnSp>
        <p:nvCxnSpPr>
          <p:cNvPr id="564" name="Google Shape;564;p64"/>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4"/>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64"/>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64"/>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5"/>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73" name="Google Shape;573;p65"/>
          <p:cNvSpPr txBox="1"/>
          <p:nvPr/>
        </p:nvSpPr>
        <p:spPr>
          <a:xfrm>
            <a:off x="57625" y="216761"/>
            <a:ext cx="62529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The Facilitator Journey</a:t>
            </a:r>
            <a:endParaRPr b="1" i="0" sz="1400" u="none" cap="none" strike="noStrike">
              <a:solidFill>
                <a:srgbClr val="000000"/>
              </a:solidFill>
            </a:endParaRPr>
          </a:p>
        </p:txBody>
      </p:sp>
      <p:sp>
        <p:nvSpPr>
          <p:cNvPr id="574" name="Google Shape;574;p65"/>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bidi/>
            </a:pPr>
            <a:r>
              <a:rPr sz="1400">
                <a:latin typeface="Arial"/>
                <a:ea typeface="Arial"/>
                <a:cs typeface="Arial"/>
                <a:sym typeface="Arial"/>
                <a:rtl/>
              </a:rPr>
              <a:t>Day 1: </a:t>
            </a:r>
            <a:r>
              <a:rPr>
                <a:rtl/>
              </a:rPr>
              <a:t>You’re here!</a:t>
            </a:r>
            <a:endParaRPr b="0" i="0" sz="1400" u="none" cap="none" strike="noStrike">
              <a:solidFill>
                <a:schemeClr val="lt1"/>
              </a:solidFill>
              <a:latin typeface="Arial"/>
              <a:ea typeface="Arial"/>
              <a:cs typeface="Arial"/>
              <a:sym typeface="Arial"/>
            </a:endParaRPr>
          </a:p>
        </p:txBody>
      </p:sp>
      <p:sp>
        <p:nvSpPr>
          <p:cNvPr id="575" name="Google Shape;575;p65"/>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bidi/>
            </a:pPr>
            <a:r>
              <a:rPr>
                <a:rtl/>
              </a:rPr>
              <a:t>Day 2</a:t>
            </a:r>
            <a:endParaRPr b="0" i="0" sz="1400" u="none" cap="none" strike="noStrike">
              <a:solidFill>
                <a:srgbClr val="0C3F62"/>
              </a:solidFill>
              <a:latin typeface="Arial"/>
              <a:ea typeface="Arial"/>
              <a:cs typeface="Arial"/>
              <a:sym typeface="Arial"/>
            </a:endParaRPr>
          </a:p>
        </p:txBody>
      </p:sp>
      <p:sp>
        <p:nvSpPr>
          <p:cNvPr id="576" name="Google Shape;576;p65"/>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bidi/>
            </a:pPr>
            <a:r>
              <a:rPr>
                <a:rtl/>
              </a:rPr>
              <a:t>Day 3</a:t>
            </a:r>
            <a:endParaRPr b="0" i="0" sz="1400" u="none" cap="none" strike="noStrike">
              <a:solidFill>
                <a:schemeClr val="lt1"/>
              </a:solidFill>
              <a:latin typeface="Arial"/>
              <a:ea typeface="Arial"/>
              <a:cs typeface="Arial"/>
              <a:sym typeface="Arial"/>
            </a:endParaRPr>
          </a:p>
        </p:txBody>
      </p:sp>
      <p:sp>
        <p:nvSpPr>
          <p:cNvPr id="577" name="Google Shape;577;p65"/>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bidi/>
            </a:pPr>
            <a:r>
              <a:rPr>
                <a:rtl/>
              </a:rPr>
              <a:t>Day 4</a:t>
            </a:r>
            <a:endParaRPr b="0" i="0" sz="1400" u="none" cap="none" strike="noStrike">
              <a:solidFill>
                <a:srgbClr val="0C3F62"/>
              </a:solidFill>
              <a:latin typeface="Arial"/>
              <a:ea typeface="Arial"/>
              <a:cs typeface="Arial"/>
              <a:sym typeface="Arial"/>
            </a:endParaRPr>
          </a:p>
        </p:txBody>
      </p:sp>
      <p:sp>
        <p:nvSpPr>
          <p:cNvPr id="578" name="Google Shape;578;p65"/>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bidi/>
            </a:pPr>
            <a:r>
              <a:rPr>
                <a:rtl/>
              </a:rPr>
              <a:t>Day 5</a:t>
            </a:r>
            <a:endParaRPr b="0" i="0" sz="1400" u="none" cap="none" strike="noStrike">
              <a:solidFill>
                <a:schemeClr val="lt1"/>
              </a:solidFill>
              <a:latin typeface="Arial"/>
              <a:ea typeface="Arial"/>
              <a:cs typeface="Arial"/>
              <a:sym typeface="Arial"/>
            </a:endParaRPr>
          </a:p>
        </p:txBody>
      </p:sp>
      <p:pic>
        <p:nvPicPr>
          <p:cNvPr id="579" name="Google Shape;579;p65"/>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80" name="Google Shape;580;p65"/>
          <p:cNvSpPr txBox="1"/>
          <p:nvPr/>
        </p:nvSpPr>
        <p:spPr>
          <a:xfrm>
            <a:off x="47900" y="2974613"/>
            <a:ext cx="1803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1: </a:t>
            </a:r>
            <a:r>
              <a:rPr>
                <a:rtl/>
              </a:rP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a:t>
            </a:r>
            <a:endParaRPr i="0" sz="1300" u="none" cap="none" strike="noStrike">
              <a:solidFill>
                <a:srgbClr val="000000"/>
              </a:solidFill>
              <a:latin typeface="Noto Sans"/>
              <a:ea typeface="Noto Sans"/>
              <a:cs typeface="Noto Sans"/>
              <a:sym typeface="Noto Sans"/>
            </a:endParaRPr>
          </a:p>
        </p:txBody>
      </p:sp>
      <p:sp>
        <p:nvSpPr>
          <p:cNvPr id="581" name="Google Shape;581;p65"/>
          <p:cNvSpPr txBox="1"/>
          <p:nvPr/>
        </p:nvSpPr>
        <p:spPr>
          <a:xfrm>
            <a:off x="1831200" y="2974613"/>
            <a:ext cx="1803000" cy="7851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2: </a:t>
            </a:r>
            <a:r>
              <a:rPr>
                <a:rtl/>
              </a:rP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  </a:t>
            </a:r>
            <a:endParaRPr i="0" sz="1300" u="none" cap="none" strike="noStrike">
              <a:solidFill>
                <a:srgbClr val="000000"/>
              </a:solidFill>
              <a:latin typeface="Noto Sans"/>
              <a:ea typeface="Noto Sans"/>
              <a:cs typeface="Noto Sans"/>
              <a:sym typeface="Noto Sans"/>
            </a:endParaRPr>
          </a:p>
        </p:txBody>
      </p:sp>
      <p:sp>
        <p:nvSpPr>
          <p:cNvPr id="582" name="Google Shape;582;p65"/>
          <p:cNvSpPr txBox="1"/>
          <p:nvPr/>
        </p:nvSpPr>
        <p:spPr>
          <a:xfrm>
            <a:off x="3757288" y="2974613"/>
            <a:ext cx="1680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3: </a:t>
            </a:r>
            <a:r>
              <a:rPr>
                <a:rtl/>
              </a:rP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 </a:t>
            </a:r>
            <a:endParaRPr i="0" sz="1100" u="none" cap="none" strike="noStrike">
              <a:solidFill>
                <a:srgbClr val="013D5C"/>
              </a:solidFill>
              <a:latin typeface="Noto Sans"/>
              <a:ea typeface="Noto Sans"/>
              <a:cs typeface="Noto Sans"/>
              <a:sym typeface="Noto Sans"/>
            </a:endParaRPr>
          </a:p>
        </p:txBody>
      </p:sp>
      <p:sp>
        <p:nvSpPr>
          <p:cNvPr id="583" name="Google Shape;583;p65"/>
          <p:cNvSpPr txBox="1"/>
          <p:nvPr/>
        </p:nvSpPr>
        <p:spPr>
          <a:xfrm>
            <a:off x="5437263" y="2974613"/>
            <a:ext cx="1803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4: </a:t>
            </a:r>
            <a:r>
              <a:rPr>
                <a:rtl/>
              </a:rP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a:t>
            </a:r>
            <a:endParaRPr i="0" sz="1300" u="none" cap="none" strike="noStrike">
              <a:solidFill>
                <a:srgbClr val="000000"/>
              </a:solidFill>
              <a:latin typeface="Noto Sans"/>
              <a:ea typeface="Noto Sans"/>
              <a:cs typeface="Noto Sans"/>
              <a:sym typeface="Noto Sans"/>
            </a:endParaRPr>
          </a:p>
        </p:txBody>
      </p:sp>
      <p:sp>
        <p:nvSpPr>
          <p:cNvPr id="584" name="Google Shape;584;p65"/>
          <p:cNvSpPr txBox="1"/>
          <p:nvPr/>
        </p:nvSpPr>
        <p:spPr>
          <a:xfrm>
            <a:off x="7293100" y="2974613"/>
            <a:ext cx="1803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5: </a:t>
            </a:r>
            <a:r>
              <a:rPr>
                <a:rtl/>
              </a:rP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 </a:t>
            </a:r>
            <a:endParaRPr sz="1100">
              <a:solidFill>
                <a:srgbClr val="013D5C"/>
              </a:solidFill>
              <a:latin typeface="Noto Sans"/>
              <a:ea typeface="Noto Sans"/>
              <a:cs typeface="Noto Sans"/>
              <a:sym typeface="Noto Sans"/>
            </a:endParaRPr>
          </a:p>
        </p:txBody>
      </p:sp>
      <p:sp>
        <p:nvSpPr>
          <p:cNvPr id="585" name="Google Shape;585;p65"/>
          <p:cNvSpPr txBox="1"/>
          <p:nvPr/>
        </p:nvSpPr>
        <p:spPr>
          <a:xfrm>
            <a:off x="7230675" y="4211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a:t>
            </a:r>
            <a:endParaRPr i="0" sz="1100" u="none" cap="none" strike="noStrike">
              <a:solidFill>
                <a:srgbClr val="013D5C"/>
              </a:solidFill>
              <a:latin typeface="Noto Sans"/>
              <a:ea typeface="Noto Sans"/>
              <a:cs typeface="Noto Sans"/>
              <a:sym typeface="Noto Sans"/>
            </a:endParaRPr>
          </a:p>
        </p:txBody>
      </p:sp>
      <p:sp>
        <p:nvSpPr>
          <p:cNvPr id="586" name="Google Shape;586;p65"/>
          <p:cNvSpPr txBox="1"/>
          <p:nvPr/>
        </p:nvSpPr>
        <p:spPr>
          <a:xfrm>
            <a:off x="3624575" y="4211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Discussion on self-talk (15 min) </a:t>
            </a:r>
            <a:endParaRPr i="0" sz="1300" u="none" cap="none" strike="noStrike">
              <a:solidFill>
                <a:srgbClr val="000000"/>
              </a:solidFill>
              <a:latin typeface="Noto Sans"/>
              <a:ea typeface="Noto Sans"/>
              <a:cs typeface="Noto Sans"/>
              <a:sym typeface="Noto Sans"/>
            </a:endParaRPr>
          </a:p>
        </p:txBody>
      </p:sp>
      <p:sp>
        <p:nvSpPr>
          <p:cNvPr id="587" name="Google Shape;587;p65"/>
          <p:cNvSpPr txBox="1"/>
          <p:nvPr/>
        </p:nvSpPr>
        <p:spPr>
          <a:xfrm>
            <a:off x="67525" y="2111850"/>
            <a:ext cx="1773600" cy="5928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(2 hour)</a:t>
            </a:r>
            <a:endParaRPr i="0" sz="1300" u="none" cap="none" strike="noStrike">
              <a:solidFill>
                <a:srgbClr val="000000"/>
              </a:solidFill>
              <a:latin typeface="Noto Sans"/>
              <a:ea typeface="Noto Sans"/>
              <a:cs typeface="Noto Sans"/>
              <a:sym typeface="Noto Sans"/>
            </a:endParaRPr>
          </a:p>
        </p:txBody>
      </p:sp>
      <p:sp>
        <p:nvSpPr>
          <p:cNvPr id="588" name="Google Shape;588;p65"/>
          <p:cNvSpPr txBox="1"/>
          <p:nvPr/>
        </p:nvSpPr>
        <p:spPr>
          <a:xfrm>
            <a:off x="676100" y="857444"/>
            <a:ext cx="2359800" cy="372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bidi/>
            </a:pPr>
            <a:r>
              <a:rPr>
                <a:latin typeface="Arial"/>
                <a:ea typeface="Arial"/>
                <a:cs typeface="Arial"/>
                <a:sym typeface="Arial"/>
                <a:rtl/>
              </a:rPr>
              <a:t>In-Person </a:t>
            </a:r>
            <a:r>
              <a:rPr>
                <a:rtl/>
              </a:rPr>
              <a:t>session </a:t>
            </a:r>
            <a:endParaRPr b="0" i="0" sz="1400" u="none" cap="none" strike="noStrike">
              <a:solidFill>
                <a:schemeClr val="accent5"/>
              </a:solidFill>
              <a:latin typeface="Arial"/>
              <a:ea typeface="Arial"/>
              <a:cs typeface="Arial"/>
              <a:sym typeface="Arial"/>
            </a:endParaRPr>
          </a:p>
        </p:txBody>
      </p:sp>
      <p:sp>
        <p:nvSpPr>
          <p:cNvPr id="589" name="Google Shape;589;p65"/>
          <p:cNvSpPr txBox="1"/>
          <p:nvPr/>
        </p:nvSpPr>
        <p:spPr>
          <a:xfrm>
            <a:off x="3453775" y="785444"/>
            <a:ext cx="1946700" cy="516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bidi/>
            </a:pPr>
            <a:r>
              <a:rPr>
                <a:rtl/>
              </a:rPr>
              <a:t>Lessons on Crianza con Conciencia Chatbot</a:t>
            </a:r>
            <a:endParaRPr i="0" sz="1400" u="none" cap="none" strike="noStrike">
              <a:solidFill>
                <a:srgbClr val="000000"/>
              </a:solidFill>
            </a:endParaRPr>
          </a:p>
        </p:txBody>
      </p:sp>
      <p:sp>
        <p:nvSpPr>
          <p:cNvPr id="590" name="Google Shape;590;p65"/>
          <p:cNvSpPr txBox="1"/>
          <p:nvPr/>
        </p:nvSpPr>
        <p:spPr>
          <a:xfrm>
            <a:off x="6371250" y="695444"/>
            <a:ext cx="1946700" cy="696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bidi/>
            </a:pPr>
            <a:r>
              <a:rPr>
                <a:rtl/>
              </a:rP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91" name="Google Shape;591;p65"/>
          <p:cNvGrpSpPr/>
          <p:nvPr/>
        </p:nvGrpSpPr>
        <p:grpSpPr>
          <a:xfrm>
            <a:off x="258215" y="857444"/>
            <a:ext cx="372300" cy="372300"/>
            <a:chOff x="6166865" y="140342"/>
            <a:chExt cx="372300" cy="372300"/>
          </a:xfrm>
        </p:grpSpPr>
        <p:sp>
          <p:nvSpPr>
            <p:cNvPr id="592" name="Google Shape;592;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93" name="Google Shape;593;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94" name="Google Shape;594;p65"/>
          <p:cNvGrpSpPr/>
          <p:nvPr/>
        </p:nvGrpSpPr>
        <p:grpSpPr>
          <a:xfrm>
            <a:off x="3035896" y="857444"/>
            <a:ext cx="372300" cy="372300"/>
            <a:chOff x="6172071" y="582117"/>
            <a:chExt cx="372300" cy="372300"/>
          </a:xfrm>
        </p:grpSpPr>
        <p:sp>
          <p:nvSpPr>
            <p:cNvPr id="595" name="Google Shape;595;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96" name="Google Shape;596;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97" name="Google Shape;597;p65"/>
          <p:cNvGrpSpPr/>
          <p:nvPr/>
        </p:nvGrpSpPr>
        <p:grpSpPr>
          <a:xfrm>
            <a:off x="5978865" y="857444"/>
            <a:ext cx="372300" cy="372300"/>
            <a:chOff x="6192365" y="1173617"/>
            <a:chExt cx="372300" cy="372300"/>
          </a:xfrm>
        </p:grpSpPr>
        <p:sp>
          <p:nvSpPr>
            <p:cNvPr id="598" name="Google Shape;598;p65"/>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99" name="Google Shape;599;p65"/>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600" name="Google Shape;600;p65"/>
          <p:cNvGrpSpPr/>
          <p:nvPr/>
        </p:nvGrpSpPr>
        <p:grpSpPr>
          <a:xfrm>
            <a:off x="753603" y="1739554"/>
            <a:ext cx="372300" cy="372300"/>
            <a:chOff x="6166865" y="140342"/>
            <a:chExt cx="372300" cy="372300"/>
          </a:xfrm>
        </p:grpSpPr>
        <p:sp>
          <p:nvSpPr>
            <p:cNvPr id="601" name="Google Shape;601;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02" name="Google Shape;602;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603" name="Google Shape;603;p65"/>
          <p:cNvGrpSpPr/>
          <p:nvPr/>
        </p:nvGrpSpPr>
        <p:grpSpPr>
          <a:xfrm>
            <a:off x="2615796" y="2614398"/>
            <a:ext cx="372300" cy="372300"/>
            <a:chOff x="6172071" y="582117"/>
            <a:chExt cx="372300" cy="372300"/>
          </a:xfrm>
        </p:grpSpPr>
        <p:sp>
          <p:nvSpPr>
            <p:cNvPr id="604" name="Google Shape;604;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05" name="Google Shape;605;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6" name="Google Shape;606;p65"/>
          <p:cNvGrpSpPr/>
          <p:nvPr/>
        </p:nvGrpSpPr>
        <p:grpSpPr>
          <a:xfrm>
            <a:off x="4349734" y="2614398"/>
            <a:ext cx="372300" cy="372300"/>
            <a:chOff x="6172071" y="582117"/>
            <a:chExt cx="372300" cy="372300"/>
          </a:xfrm>
        </p:grpSpPr>
        <p:sp>
          <p:nvSpPr>
            <p:cNvPr id="607" name="Google Shape;607;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08" name="Google Shape;608;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9" name="Google Shape;609;p65"/>
          <p:cNvGrpSpPr/>
          <p:nvPr/>
        </p:nvGrpSpPr>
        <p:grpSpPr>
          <a:xfrm>
            <a:off x="6144559" y="2614398"/>
            <a:ext cx="372300" cy="372300"/>
            <a:chOff x="6172071" y="582117"/>
            <a:chExt cx="372300" cy="372300"/>
          </a:xfrm>
        </p:grpSpPr>
        <p:sp>
          <p:nvSpPr>
            <p:cNvPr id="610" name="Google Shape;610;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11" name="Google Shape;611;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2" name="Google Shape;612;p65"/>
          <p:cNvGrpSpPr/>
          <p:nvPr/>
        </p:nvGrpSpPr>
        <p:grpSpPr>
          <a:xfrm>
            <a:off x="743708" y="2614380"/>
            <a:ext cx="372300" cy="372300"/>
            <a:chOff x="6172071" y="582117"/>
            <a:chExt cx="372300" cy="372300"/>
          </a:xfrm>
        </p:grpSpPr>
        <p:sp>
          <p:nvSpPr>
            <p:cNvPr id="613" name="Google Shape;613;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14" name="Google Shape;614;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5" name="Google Shape;615;p65"/>
          <p:cNvGrpSpPr/>
          <p:nvPr/>
        </p:nvGrpSpPr>
        <p:grpSpPr>
          <a:xfrm>
            <a:off x="7955759" y="2614398"/>
            <a:ext cx="372300" cy="372300"/>
            <a:chOff x="6172071" y="582117"/>
            <a:chExt cx="372300" cy="372300"/>
          </a:xfrm>
        </p:grpSpPr>
        <p:sp>
          <p:nvSpPr>
            <p:cNvPr id="616" name="Google Shape;616;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17" name="Google Shape;617;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8" name="Google Shape;618;p65"/>
          <p:cNvGrpSpPr/>
          <p:nvPr/>
        </p:nvGrpSpPr>
        <p:grpSpPr>
          <a:xfrm>
            <a:off x="4385852" y="3885373"/>
            <a:ext cx="372300" cy="372300"/>
            <a:chOff x="6192365" y="1098867"/>
            <a:chExt cx="372300" cy="372300"/>
          </a:xfrm>
        </p:grpSpPr>
        <p:sp>
          <p:nvSpPr>
            <p:cNvPr id="619" name="Google Shape;619;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20" name="Google Shape;620;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621" name="Google Shape;621;p65"/>
          <p:cNvGrpSpPr/>
          <p:nvPr/>
        </p:nvGrpSpPr>
        <p:grpSpPr>
          <a:xfrm>
            <a:off x="7991828" y="3885373"/>
            <a:ext cx="372300" cy="372300"/>
            <a:chOff x="6192365" y="1098867"/>
            <a:chExt cx="372300" cy="372300"/>
          </a:xfrm>
        </p:grpSpPr>
        <p:sp>
          <p:nvSpPr>
            <p:cNvPr id="622" name="Google Shape;622;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23" name="Google Shape;623;p65"/>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24" name="Google Shape;624;p65"/>
          <p:cNvGrpSpPr/>
          <p:nvPr/>
        </p:nvGrpSpPr>
        <p:grpSpPr>
          <a:xfrm>
            <a:off x="779877" y="3885373"/>
            <a:ext cx="372300" cy="372300"/>
            <a:chOff x="6192365" y="1098867"/>
            <a:chExt cx="372300" cy="372300"/>
          </a:xfrm>
        </p:grpSpPr>
        <p:sp>
          <p:nvSpPr>
            <p:cNvPr id="625" name="Google Shape;625;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26" name="Google Shape;626;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627" name="Google Shape;627;p65"/>
          <p:cNvSpPr txBox="1"/>
          <p:nvPr/>
        </p:nvSpPr>
        <p:spPr>
          <a:xfrm>
            <a:off x="38075" y="4211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(10 min) </a:t>
            </a:r>
            <a:endParaRPr sz="1100">
              <a:solidFill>
                <a:srgbClr val="013D5C"/>
              </a:solidFill>
              <a:latin typeface="Noto Sans"/>
              <a:ea typeface="Noto Sans"/>
              <a:cs typeface="Noto Sans"/>
              <a:sym typeface="Noto Sans"/>
            </a:endParaRPr>
          </a:p>
        </p:txBody>
      </p:sp>
      <p:cxnSp>
        <p:nvCxnSpPr>
          <p:cNvPr id="628" name="Google Shape;628;p65"/>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65"/>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65"/>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65"/>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65"/>
          <p:cNvSpPr/>
          <p:nvPr/>
        </p:nvSpPr>
        <p:spPr>
          <a:xfrm>
            <a:off x="89850" y="1702613"/>
            <a:ext cx="1680000" cy="87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sp>
        <p:nvSpPr>
          <p:cNvPr id="633" name="Google Shape;633;p65"/>
          <p:cNvSpPr/>
          <p:nvPr/>
        </p:nvSpPr>
        <p:spPr>
          <a:xfrm>
            <a:off x="95725" y="3759725"/>
            <a:ext cx="8808000" cy="111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cxnSp>
        <p:nvCxnSpPr>
          <p:cNvPr id="634" name="Google Shape;634;p65"/>
          <p:cNvCxnSpPr>
            <a:stCxn id="632" idx="3"/>
            <a:endCxn id="635" idx="1"/>
          </p:cNvCxnSpPr>
          <p:nvPr/>
        </p:nvCxnSpPr>
        <p:spPr>
          <a:xfrm>
            <a:off x="1769850" y="2142263"/>
            <a:ext cx="333300" cy="215700"/>
          </a:xfrm>
          <a:prstGeom prst="straightConnector1">
            <a:avLst/>
          </a:prstGeom>
          <a:noFill/>
          <a:ln cap="flat" cmpd="sng" w="28575">
            <a:solidFill>
              <a:schemeClr val="accent2"/>
            </a:solidFill>
            <a:prstDash val="solid"/>
            <a:round/>
            <a:headEnd len="med" w="med" type="none"/>
            <a:tailEnd len="med" w="med" type="none"/>
          </a:ln>
        </p:spPr>
      </p:cxnSp>
      <p:sp>
        <p:nvSpPr>
          <p:cNvPr id="635" name="Google Shape;635;p65"/>
          <p:cNvSpPr txBox="1"/>
          <p:nvPr/>
        </p:nvSpPr>
        <p:spPr>
          <a:xfrm>
            <a:off x="2103025" y="1834463"/>
            <a:ext cx="2162100" cy="1046700"/>
          </a:xfrm>
          <a:prstGeom prst="rect">
            <a:avLst/>
          </a:prstGeom>
          <a:solidFill>
            <a:schemeClr val="accent2"/>
          </a:solidFill>
          <a:ln>
            <a:noFill/>
          </a:ln>
        </p:spPr>
        <p:txBody>
          <a:bodyPr anchorCtr="0" anchor="t" bIns="91425" lIns="91425" spcFirstLastPara="1" rIns="91425" wrap="square" tIns="91425" rtlCol="true">
            <a:spAutoFit/>
          </a:bodyPr>
          <a:lstStyle/>
          <a:p>
            <a:pPr indent="0" lvl="0" marL="0" rtl="0" algn="l">
              <a:spcBef>
                <a:spcPts val="0"/>
              </a:spcBef>
              <a:spcAft>
                <a:spcPts val="0"/>
              </a:spcAft>
              <a:buNone/>
              <a:bidi/>
            </a:pPr>
            <a:r>
              <a:rPr>
                <a:rtl/>
              </a:rPr>
              <a:t>You’ll need: Facilitator Manual and Slides, and Crianza con Conciencia+ Chatbot</a:t>
            </a:r>
          </a:p>
        </p:txBody>
      </p:sp>
      <p:cxnSp>
        <p:nvCxnSpPr>
          <p:cNvPr id="636" name="Google Shape;636;p65"/>
          <p:cNvCxnSpPr>
            <a:stCxn id="633" idx="0"/>
            <a:endCxn id="637" idx="2"/>
          </p:cNvCxnSpPr>
          <p:nvPr/>
        </p:nvCxnSpPr>
        <p:spPr>
          <a:xfrm flipH="1" rot="10800000">
            <a:off x="4499725" y="2706725"/>
            <a:ext cx="2992500" cy="1053000"/>
          </a:xfrm>
          <a:prstGeom prst="straightConnector1">
            <a:avLst/>
          </a:prstGeom>
          <a:noFill/>
          <a:ln cap="flat" cmpd="sng" w="28575">
            <a:solidFill>
              <a:schemeClr val="accent2"/>
            </a:solidFill>
            <a:prstDash val="solid"/>
            <a:round/>
            <a:headEnd len="med" w="med" type="none"/>
            <a:tailEnd len="med" w="med" type="none"/>
          </a:ln>
        </p:spPr>
      </p:cxnSp>
      <p:sp>
        <p:nvSpPr>
          <p:cNvPr id="637" name="Google Shape;637;p65"/>
          <p:cNvSpPr txBox="1"/>
          <p:nvPr/>
        </p:nvSpPr>
        <p:spPr>
          <a:xfrm>
            <a:off x="6202025" y="1875375"/>
            <a:ext cx="2580300" cy="831300"/>
          </a:xfrm>
          <a:prstGeom prst="rect">
            <a:avLst/>
          </a:prstGeom>
          <a:solidFill>
            <a:schemeClr val="accent2"/>
          </a:solidFill>
          <a:ln>
            <a:noFill/>
          </a:ln>
        </p:spPr>
        <p:txBody>
          <a:bodyPr anchorCtr="0" anchor="t" bIns="91425" lIns="91425" spcFirstLastPara="1" rIns="91425" wrap="square" tIns="91425" rtlCol="true">
            <a:spAutoFit/>
          </a:bodyPr>
          <a:lstStyle/>
          <a:p>
            <a:pPr indent="0" lvl="0" marL="0" rtl="0" algn="l">
              <a:spcBef>
                <a:spcPts val="0"/>
              </a:spcBef>
              <a:spcAft>
                <a:spcPts val="0"/>
              </a:spcAft>
              <a:buNone/>
              <a:bidi/>
            </a:pPr>
            <a:r>
              <a:rPr>
                <a:rtl/>
              </a:rPr>
              <a:t>You’ll need: Formando Conciencia+ App and WhatsApp group with parents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43" name="Google Shape;643;p66"/>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Overview of Facilitator Training Workshop</a:t>
            </a:r>
            <a:endParaRPr b="0" i="0" sz="1400" u="none" cap="none" strike="noStrike">
              <a:solidFill>
                <a:srgbClr val="000000"/>
              </a:solidFill>
              <a:latin typeface="Arial"/>
              <a:ea typeface="Arial"/>
              <a:cs typeface="Arial"/>
              <a:sym typeface="Arial"/>
            </a:endParaRPr>
          </a:p>
        </p:txBody>
      </p:sp>
      <p:sp>
        <p:nvSpPr>
          <p:cNvPr id="644" name="Google Shape;644;p66"/>
          <p:cNvSpPr txBox="1"/>
          <p:nvPr/>
        </p:nvSpPr>
        <p:spPr>
          <a:xfrm>
            <a:off x="286225" y="828900"/>
            <a:ext cx="5100600" cy="4014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bidi/>
            </a:pPr>
            <a:r>
              <a:rPr>
                <a:rtl/>
              </a:rPr>
              <a:t>At the end of the workshop, you will  be able to:</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bidi/>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bidi/>
            </a:pPr>
            <a:r>
              <a:rPr>
                <a:rtl/>
              </a:rPr>
              <a:t>Articulate the purpose of the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Use and train parents on the Crianza con Conciencia chatbot technology.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Deliver the in-person onboarding session.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Use Formando Conciencia+ App to connect parents’ unique identifier, and report attendance.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Facilitator chat sessions on self-talk and stress.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Provide parents support with troubleshooting and safeguarding.</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bidi/>
            </a:pPr>
            <a:r>
              <a:rPr>
                <a:rtl/>
              </a:rPr>
              <a:t>Receive a certificate for participating in the training workshop</a:t>
            </a:r>
            <a:endParaRPr sz="1300">
              <a:solidFill>
                <a:srgbClr val="0B4060"/>
              </a:solidFill>
            </a:endParaRPr>
          </a:p>
          <a:p>
            <a:pPr indent="0" lvl="0" marL="0" marR="0" rtl="0" algn="l">
              <a:lnSpc>
                <a:spcPct val="100000"/>
              </a:lnSpc>
              <a:spcBef>
                <a:spcPts val="1000"/>
              </a:spcBef>
              <a:spcAft>
                <a:spcPts val="1000"/>
              </a:spcAft>
              <a:buNone/>
              <a:bidi/>
            </a:pPr>
            <a:endParaRPr b="0" i="0" sz="1600" u="none" cap="none" strike="noStrike">
              <a:solidFill>
                <a:srgbClr val="123D5D"/>
              </a:solidFill>
              <a:latin typeface="Arial"/>
              <a:ea typeface="Arial"/>
              <a:cs typeface="Arial"/>
              <a:sym typeface="Arial"/>
            </a:endParaRPr>
          </a:p>
        </p:txBody>
      </p:sp>
      <p:pic>
        <p:nvPicPr>
          <p:cNvPr id="645" name="Google Shape;645;p66"/>
          <p:cNvPicPr preferRelativeResize="0"/>
          <p:nvPr/>
        </p:nvPicPr>
        <p:blipFill rotWithShape="1">
          <a:blip r:embed="rId3">
            <a:alphaModFix/>
          </a:blip>
          <a:srcRect b="0" l="12502" r="12495" t="0"/>
          <a:stretch/>
        </p:blipFill>
        <p:spPr>
          <a:xfrm>
            <a:off x="5386882" y="828892"/>
            <a:ext cx="3210600" cy="3210600"/>
          </a:xfrm>
          <a:prstGeom prst="ellipse">
            <a:avLst/>
          </a:prstGeom>
          <a:noFill/>
          <a:ln>
            <a:noFill/>
          </a:ln>
        </p:spPr>
      </p:pic>
      <p:sp>
        <p:nvSpPr>
          <p:cNvPr id="646" name="Google Shape;646;p66"/>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47" name="Google Shape;647;p66"/>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48" name="Google Shape;648;p66"/>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bidi/>
            </a:pPr>
            <a:r>
              <a:rPr>
                <a:rtl/>
              </a:rPr>
              <a:t>º</a:t>
            </a:r>
            <a:endParaRPr b="0" i="0" sz="1400" u="none" cap="none" strike="noStrike">
              <a:solidFill>
                <a:schemeClr val="lt1"/>
              </a:solidFill>
              <a:latin typeface="Arial"/>
              <a:ea typeface="Arial"/>
              <a:cs typeface="Arial"/>
              <a:sym typeface="Arial"/>
            </a:endParaRPr>
          </a:p>
        </p:txBody>
      </p:sp>
      <p:sp>
        <p:nvSpPr>
          <p:cNvPr id="654" name="Google Shape;654;p67"/>
          <p:cNvSpPr txBox="1"/>
          <p:nvPr/>
        </p:nvSpPr>
        <p:spPr>
          <a:xfrm>
            <a:off x="-18578"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Resumen de la Capacitación de Facilitadores</a:t>
            </a:r>
            <a:endParaRPr b="0" i="0" sz="1400" u="none" cap="none" strike="noStrike">
              <a:solidFill>
                <a:srgbClr val="000000"/>
              </a:solidFill>
              <a:latin typeface="Arial"/>
              <a:ea typeface="Arial"/>
              <a:cs typeface="Arial"/>
              <a:sym typeface="Arial"/>
            </a:endParaRPr>
          </a:p>
        </p:txBody>
      </p:sp>
      <p:sp>
        <p:nvSpPr>
          <p:cNvPr id="655" name="Google Shape;655;p67"/>
          <p:cNvSpPr txBox="1"/>
          <p:nvPr/>
        </p:nvSpPr>
        <p:spPr>
          <a:xfrm>
            <a:off x="6923150" y="264675"/>
            <a:ext cx="2068500" cy="354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Agenda Día 1: </a:t>
            </a:r>
            <a:endParaRPr b="0" i="0" sz="1600" u="none" cap="none" strike="noStrike">
              <a:solidFill>
                <a:srgbClr val="DB3514"/>
              </a:solidFill>
              <a:latin typeface="Arial"/>
              <a:ea typeface="Arial"/>
              <a:cs typeface="Arial"/>
              <a:sym typeface="Arial"/>
            </a:endParaRPr>
          </a:p>
        </p:txBody>
      </p:sp>
      <p:graphicFrame>
        <p:nvGraphicFramePr>
          <p:cNvPr id="656" name="Google Shape;656;p67"/>
          <p:cNvGraphicFramePr/>
          <p:nvPr/>
        </p:nvGraphicFramePr>
        <p:xfrm>
          <a:off x="239988" y="819150"/>
          <a:ext cx="3000000" cy="3000000"/>
        </p:xfrm>
        <a:graphic>
          <a:graphicData uri="http://schemas.openxmlformats.org/drawingml/2006/table">
            <a:tbl>
              <a:tblPr>
                <a:noFill/>
                <a:tableStyleId>{14496B87-5704-4777-A86E-75ADE45BAD4F}</a:tableStyleId>
                <p:bidiVisual/>
              </a:tblPr>
              <a:tblGrid>
                <a:gridCol w="1039300"/>
                <a:gridCol w="2759600"/>
                <a:gridCol w="4865125"/>
              </a:tblGrid>
              <a:tr h="241300">
                <a:tc>
                  <a:txBody>
                    <a:bodyPr rtlCol="true"/>
                    <a:lstStyle/>
                    <a:p>
                      <a:pPr indent="0" lvl="0" marL="0" rtl="0" algn="ctr">
                        <a:lnSpc>
                          <a:spcPct val="100000"/>
                        </a:lnSpc>
                        <a:spcBef>
                          <a:spcPts val="0"/>
                        </a:spcBef>
                        <a:spcAft>
                          <a:spcPts val="0"/>
                        </a:spcAft>
                        <a:buNone/>
                        <a:defRPr b="1" sz="1300">
                          <a:solidFill>
                            <a:srgbClr val="113D5C"/>
                          </a:solidFill>
                        </a:defRPr>
                        <a:bidi/>
                      </a:pPr>
                      <a:r>
                        <a:rPr>
                          <a:rtl/>
                        </a:rP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ctr">
                        <a:lnSpc>
                          <a:spcPct val="100000"/>
                        </a:lnSpc>
                        <a:spcBef>
                          <a:spcPts val="0"/>
                        </a:spcBef>
                        <a:spcAft>
                          <a:spcPts val="0"/>
                        </a:spcAft>
                        <a:buNone/>
                        <a:defRPr b="1" sz="1300">
                          <a:solidFill>
                            <a:srgbClr val="113D5C"/>
                          </a:solidFill>
                        </a:defRPr>
                        <a:bidi/>
                      </a:pPr>
                      <a:r>
                        <a:rPr>
                          <a:rtl/>
                        </a:rP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ctr">
                        <a:lnSpc>
                          <a:spcPct val="100000"/>
                        </a:lnSpc>
                        <a:spcBef>
                          <a:spcPts val="0"/>
                        </a:spcBef>
                        <a:spcAft>
                          <a:spcPts val="0"/>
                        </a:spcAft>
                        <a:buNone/>
                        <a:defRPr b="1" sz="1300">
                          <a:solidFill>
                            <a:srgbClr val="113D5C"/>
                          </a:solidFill>
                        </a:defRPr>
                        <a:bidi/>
                      </a:pPr>
                      <a:r>
                        <a:rPr>
                          <a:rtl/>
                        </a:rP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12:00-12:55</a:t>
                      </a:r>
                      <a:endParaRPr b="1" sz="1200">
                        <a:solidFill>
                          <a:srgbClr val="113D5C"/>
                        </a:solidFill>
                      </a:endParaRPr>
                    </a:p>
                    <a:p>
                      <a:pPr indent="0" lvl="0" marL="0" rtl="0" algn="l">
                        <a:lnSpc>
                          <a:spcPct val="100000"/>
                        </a:lnSpc>
                        <a:spcBef>
                          <a:spcPts val="0"/>
                        </a:spcBef>
                        <a:spcAft>
                          <a:spcPts val="0"/>
                        </a:spcAft>
                        <a:buNone/>
                        <a:bidi/>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1: Introducción al Programa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Bienvenida y Presentaciones</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Resumen de la Capacitación de Facilitadores y del Programa Crianza con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2: Aceptar, Explorar, Conectar, Practicar</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Estrategia para Facilitar el Grupo y conversaciones en Chat</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rtlCol="true"/>
                    <a:lstStyle/>
                    <a:p>
                      <a:pPr indent="0" lvl="0" marL="0" rtl="0" algn="l">
                        <a:lnSpc>
                          <a:spcPct val="100000"/>
                        </a:lnSpc>
                        <a:spcBef>
                          <a:spcPts val="0"/>
                        </a:spcBef>
                        <a:spcAft>
                          <a:spcPts val="0"/>
                        </a:spcAft>
                        <a:buNone/>
                        <a:defRPr b="1" sz="1200">
                          <a:solidFill>
                            <a:srgbClr val="113D5C"/>
                          </a:solidFill>
                        </a:defRPr>
                        <a:bidi/>
                      </a:pPr>
                      <a:r>
                        <a:rPr>
                          <a:rtl/>
                        </a:rPr>
                        <a:t>12:55-13:00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rtlCol="true"/>
                    <a:lstStyle/>
                    <a:p>
                      <a:pPr indent="0" lvl="0" marL="0" rtl="0" algn="l">
                        <a:lnSpc>
                          <a:spcPct val="100000"/>
                        </a:lnSpc>
                        <a:spcBef>
                          <a:spcPts val="0"/>
                        </a:spcBef>
                        <a:spcAft>
                          <a:spcPts val="0"/>
                        </a:spcAft>
                        <a:buNone/>
                        <a:defRPr b="1" sz="1200"/>
                        <a:bidi/>
                      </a:pPr>
                      <a:r>
                        <a:rPr>
                          <a:solidFill>
                            <a:srgbClr val="113D5C"/>
                          </a:solidFill>
                          <a:rtl/>
                        </a:rPr>
                        <a:t>                                                       </a:t>
                      </a:r>
                      <a:r>
                        <a:rPr>
                          <a:solidFill>
                            <a:schemeClr val="lt1"/>
                          </a:solidFill>
                          <a:rt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13:00-13:55</a:t>
                      </a:r>
                      <a:endParaRPr b="1" sz="1200">
                        <a:solidFill>
                          <a:srgbClr val="113D5C"/>
                        </a:solidFill>
                      </a:endParaRPr>
                    </a:p>
                    <a:p>
                      <a:pPr indent="0" lvl="0" marL="0" rtl="0" algn="l">
                        <a:lnSpc>
                          <a:spcPct val="100000"/>
                        </a:lnSpc>
                        <a:spcBef>
                          <a:spcPts val="0"/>
                        </a:spcBef>
                        <a:spcAft>
                          <a:spcPts val="0"/>
                        </a:spcAft>
                        <a:buNone/>
                        <a:bidi/>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3: Demostración en vivo de la Sesión de Integración</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Introducción a la Sesión de Integración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Demostración en vivo de del Programa CC+ en WA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4: Configuración de la aplicación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Introducción a la App Formando Conciencia+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Descripciónde la interfaz de la App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13:55-14:00</a:t>
                      </a:r>
                      <a:endParaRPr b="1" sz="1200">
                        <a:solidFill>
                          <a:srgbClr val="113D5C"/>
                        </a:solidFill>
                      </a:endParaRPr>
                    </a:p>
                    <a:p>
                      <a:pPr indent="0" lvl="0" marL="0" rtl="0" algn="l">
                        <a:lnSpc>
                          <a:spcPct val="100000"/>
                        </a:lnSpc>
                        <a:spcBef>
                          <a:spcPts val="0"/>
                        </a:spcBef>
                        <a:spcAft>
                          <a:spcPts val="0"/>
                        </a:spcAft>
                        <a:buNone/>
                        <a:bidi/>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Despedida</a:t>
                      </a:r>
                      <a:endParaRPr b="1" sz="1200">
                        <a:solidFill>
                          <a:srgbClr val="113D5C"/>
                        </a:solidFill>
                      </a:endParaRPr>
                    </a:p>
                    <a:p>
                      <a:pPr indent="0" lvl="0" marL="0" rtl="0" algn="l">
                        <a:lnSpc>
                          <a:spcPct val="100000"/>
                        </a:lnSpc>
                        <a:spcBef>
                          <a:spcPts val="0"/>
                        </a:spcBef>
                        <a:spcAft>
                          <a:spcPts val="0"/>
                        </a:spcAft>
                        <a:buNone/>
                        <a:bidi/>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Reflexión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Actividad para casa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62" name="Google Shape;662;p68"/>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Overview of Facilitator Training Workshop</a:t>
            </a:r>
            <a:endParaRPr b="0" i="0" sz="1400" u="none" cap="none" strike="noStrike">
              <a:solidFill>
                <a:srgbClr val="000000"/>
              </a:solidFill>
              <a:latin typeface="Arial"/>
              <a:ea typeface="Arial"/>
              <a:cs typeface="Arial"/>
              <a:sym typeface="Arial"/>
            </a:endParaRPr>
          </a:p>
        </p:txBody>
      </p:sp>
      <p:sp>
        <p:nvSpPr>
          <p:cNvPr id="663" name="Google Shape;663;p68"/>
          <p:cNvSpPr txBox="1"/>
          <p:nvPr/>
        </p:nvSpPr>
        <p:spPr>
          <a:xfrm>
            <a:off x="6818350" y="264675"/>
            <a:ext cx="2049300" cy="354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bidi/>
            </a:pPr>
            <a:r>
              <a:rPr>
                <a:rtl/>
              </a:rPr>
              <a:t>Agenda for Day 2: </a:t>
            </a:r>
            <a:endParaRPr b="0" i="0" sz="1600" u="none" cap="none" strike="noStrike">
              <a:solidFill>
                <a:srgbClr val="123D5D"/>
              </a:solidFill>
              <a:latin typeface="Arial"/>
              <a:ea typeface="Arial"/>
              <a:cs typeface="Arial"/>
              <a:sym typeface="Arial"/>
            </a:endParaRPr>
          </a:p>
        </p:txBody>
      </p:sp>
      <p:graphicFrame>
        <p:nvGraphicFramePr>
          <p:cNvPr id="664" name="Google Shape;664;p68"/>
          <p:cNvGraphicFramePr/>
          <p:nvPr/>
        </p:nvGraphicFramePr>
        <p:xfrm>
          <a:off x="239988" y="819150"/>
          <a:ext cx="3000000" cy="3000000"/>
        </p:xfrm>
        <a:graphic>
          <a:graphicData uri="http://schemas.openxmlformats.org/drawingml/2006/table">
            <a:tbl>
              <a:tblPr>
                <a:noFill/>
                <a:tableStyleId>{14496B87-5704-4777-A86E-75ADE45BAD4F}</a:tableStyleId>
                <p:bidiVisual/>
              </a:tblPr>
              <a:tblGrid>
                <a:gridCol w="1039300"/>
                <a:gridCol w="2759600"/>
                <a:gridCol w="4865125"/>
              </a:tblGrid>
              <a:tr h="241300">
                <a:tc>
                  <a:txBody>
                    <a:bodyPr rtlCol="true"/>
                    <a:lstStyle/>
                    <a:p>
                      <a:pPr indent="0" lvl="0" marL="0" rtl="0" algn="ctr">
                        <a:lnSpc>
                          <a:spcPct val="100000"/>
                        </a:lnSpc>
                        <a:spcBef>
                          <a:spcPts val="0"/>
                        </a:spcBef>
                        <a:spcAft>
                          <a:spcPts val="0"/>
                        </a:spcAft>
                        <a:buNone/>
                        <a:defRPr b="1" sz="1300">
                          <a:solidFill>
                            <a:srgbClr val="113D5C"/>
                          </a:solidFill>
                        </a:defRPr>
                        <a:bidi/>
                      </a:pPr>
                      <a:r>
                        <a:rPr>
                          <a:rtl/>
                        </a:rP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ctr">
                        <a:lnSpc>
                          <a:spcPct val="100000"/>
                        </a:lnSpc>
                        <a:spcBef>
                          <a:spcPts val="0"/>
                        </a:spcBef>
                        <a:spcAft>
                          <a:spcPts val="0"/>
                        </a:spcAft>
                        <a:buNone/>
                        <a:defRPr b="1" sz="1300">
                          <a:solidFill>
                            <a:srgbClr val="113D5C"/>
                          </a:solidFill>
                        </a:defRPr>
                        <a:bidi/>
                      </a:pPr>
                      <a:r>
                        <a:rPr>
                          <a:rtl/>
                        </a:rP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ctr">
                        <a:lnSpc>
                          <a:spcPct val="100000"/>
                        </a:lnSpc>
                        <a:spcBef>
                          <a:spcPts val="0"/>
                        </a:spcBef>
                        <a:spcAft>
                          <a:spcPts val="0"/>
                        </a:spcAft>
                        <a:buNone/>
                        <a:defRPr b="1" sz="1300">
                          <a:solidFill>
                            <a:srgbClr val="113D5C"/>
                          </a:solidFill>
                        </a:defRPr>
                        <a:bidi/>
                      </a:pPr>
                      <a:r>
                        <a:rPr>
                          <a:rtl/>
                        </a:rP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12:00-12:40</a:t>
                      </a:r>
                      <a:endParaRPr b="1" sz="1200">
                        <a:solidFill>
                          <a:srgbClr val="113D5C"/>
                        </a:solidFill>
                      </a:endParaRPr>
                    </a:p>
                    <a:p>
                      <a:pPr indent="0" lvl="0" marL="0" rtl="0" algn="l">
                        <a:lnSpc>
                          <a:spcPct val="100000"/>
                        </a:lnSpc>
                        <a:spcBef>
                          <a:spcPts val="0"/>
                        </a:spcBef>
                        <a:spcAft>
                          <a:spcPts val="0"/>
                        </a:spcAft>
                        <a:buNone/>
                        <a:bidi/>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None/>
                        <a:defRPr b="1" sz="1200">
                          <a:solidFill>
                            <a:srgbClr val="113D5C"/>
                          </a:solidFill>
                        </a:defRPr>
                        <a:bidi/>
                      </a:pPr>
                      <a:r>
                        <a:rPr>
                          <a:rtl/>
                        </a:rP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5: Preparación para la sesión de Chat automatizado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bidi/>
                      </a:pPr>
                      <a:r>
                        <a:rPr>
                          <a:rtl/>
                        </a:rP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rtlCol="true"/>
                    <a:lstStyle/>
                    <a:p>
                      <a:pPr indent="0" lvl="0" marL="0" rtl="0" algn="l">
                        <a:lnSpc>
                          <a:spcPct val="100000"/>
                        </a:lnSpc>
                        <a:spcBef>
                          <a:spcPts val="0"/>
                        </a:spcBef>
                        <a:spcAft>
                          <a:spcPts val="0"/>
                        </a:spcAft>
                        <a:buNone/>
                        <a:defRPr b="1" sz="1200">
                          <a:solidFill>
                            <a:srgbClr val="113D5C"/>
                          </a:solidFill>
                        </a:defRPr>
                        <a:bidi/>
                      </a:pPr>
                      <a:r>
                        <a:rPr>
                          <a:rtl/>
                        </a:rP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rtlCol="true"/>
                    <a:lstStyle/>
                    <a:p>
                      <a:pPr indent="-304800" lvl="0" marL="457200" rtl="0" algn="l">
                        <a:spcBef>
                          <a:spcPts val="0"/>
                        </a:spcBef>
                        <a:spcAft>
                          <a:spcPts val="0"/>
                        </a:spcAft>
                        <a:buClr>
                          <a:srgbClr val="113D5C"/>
                        </a:buClr>
                        <a:buSzPts val="1200"/>
                        <a:buChar char="●"/>
                        <a:defRPr sz="1200">
                          <a:solidFill>
                            <a:srgbClr val="113D5C"/>
                          </a:solidFill>
                        </a:defRPr>
                        <a:bidi/>
                      </a:pPr>
                      <a:r>
                        <a:rPr>
                          <a:rtl/>
                        </a:rP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bidi/>
                      </a:pPr>
                      <a:r>
                        <a:rPr>
                          <a:rtl/>
                        </a:rP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rtlCol="true"/>
                    <a:lstStyle/>
                    <a:p>
                      <a:pPr indent="0" lvl="0" marL="0" rtl="0" algn="l">
                        <a:lnSpc>
                          <a:spcPct val="100000"/>
                        </a:lnSpc>
                        <a:spcBef>
                          <a:spcPts val="0"/>
                        </a:spcBef>
                        <a:spcAft>
                          <a:spcPts val="0"/>
                        </a:spcAft>
                        <a:buNone/>
                        <a:defRPr b="1" sz="1200">
                          <a:solidFill>
                            <a:srgbClr val="113D5C"/>
                          </a:solidFill>
                        </a:defRPr>
                        <a:bidi/>
                      </a:pPr>
                      <a:r>
                        <a:rPr>
                          <a:rtl/>
                        </a:rP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rtlCol="true"/>
                    <a:lstStyle/>
                    <a:p>
                      <a:pPr indent="0" lvl="0" marL="0" rtl="0" algn="l">
                        <a:lnSpc>
                          <a:spcPct val="100000"/>
                        </a:lnSpc>
                        <a:spcBef>
                          <a:spcPts val="0"/>
                        </a:spcBef>
                        <a:spcAft>
                          <a:spcPts val="0"/>
                        </a:spcAft>
                        <a:buNone/>
                        <a:defRPr b="1" sz="1200"/>
                        <a:bidi/>
                      </a:pPr>
                      <a:r>
                        <a:rPr>
                          <a:solidFill>
                            <a:srgbClr val="113D5C"/>
                          </a:solidFill>
                          <a:rtl/>
                        </a:rPr>
                        <a:t>                                                       </a:t>
                      </a:r>
                      <a:r>
                        <a:rPr>
                          <a:solidFill>
                            <a:schemeClr val="lt1"/>
                          </a:solidFill>
                          <a:rt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13:20-13:50</a:t>
                      </a:r>
                      <a:endParaRPr b="1" sz="1200">
                        <a:solidFill>
                          <a:srgbClr val="113D5C"/>
                        </a:solidFill>
                      </a:endParaRPr>
                    </a:p>
                    <a:p>
                      <a:pPr indent="0" lvl="0" marL="0" rtl="0" algn="l">
                        <a:lnSpc>
                          <a:spcPct val="100000"/>
                        </a:lnSpc>
                        <a:spcBef>
                          <a:spcPts val="0"/>
                        </a:spcBef>
                        <a:spcAft>
                          <a:spcPts val="0"/>
                        </a:spcAft>
                        <a:buNone/>
                        <a:bidi/>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¿Qué es? Cómo proceder en la virtualidad y presencial</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13:50-14:00</a:t>
                      </a:r>
                      <a:endParaRPr b="1" sz="1200">
                        <a:solidFill>
                          <a:srgbClr val="113D5C"/>
                        </a:solidFill>
                      </a:endParaRPr>
                    </a:p>
                    <a:p>
                      <a:pPr indent="0" lvl="0" marL="0" rtl="0" algn="l">
                        <a:lnSpc>
                          <a:spcPct val="100000"/>
                        </a:lnSpc>
                        <a:spcBef>
                          <a:spcPts val="0"/>
                        </a:spcBef>
                        <a:spcAft>
                          <a:spcPts val="0"/>
                        </a:spcAft>
                        <a:buNone/>
                        <a:bidi/>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Clausura</a:t>
                      </a:r>
                      <a:endParaRPr b="1" sz="1200">
                        <a:solidFill>
                          <a:srgbClr val="113D5C"/>
                        </a:solidFill>
                      </a:endParaRPr>
                    </a:p>
                    <a:p>
                      <a:pPr indent="0" lvl="0" marL="0" rtl="0" algn="l">
                        <a:lnSpc>
                          <a:spcPct val="100000"/>
                        </a:lnSpc>
                        <a:spcBef>
                          <a:spcPts val="0"/>
                        </a:spcBef>
                        <a:spcAft>
                          <a:spcPts val="0"/>
                        </a:spcAft>
                        <a:buNone/>
                        <a:bidi/>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668" name="Shape 668"/>
        <p:cNvGrpSpPr/>
        <p:nvPr/>
      </p:nvGrpSpPr>
      <p:grpSpPr>
        <a:xfrm>
          <a:off x="0" y="0"/>
          <a:ext cx="0" cy="0"/>
          <a:chOff x="0" y="0"/>
          <a:chExt cx="0" cy="0"/>
        </a:xfrm>
      </p:grpSpPr>
      <p:sp>
        <p:nvSpPr>
          <p:cNvPr id="669" name="Google Shape;669;p69"/>
          <p:cNvSpPr txBox="1"/>
          <p:nvPr/>
        </p:nvSpPr>
        <p:spPr>
          <a:xfrm>
            <a:off x="361525" y="242567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Module 2: Accept, Explore, Connect, Practise</a:t>
            </a:r>
            <a:endParaRPr b="1" sz="50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75" name="Google Shape;675;p70"/>
          <p:cNvSpPr txBox="1"/>
          <p:nvPr/>
        </p:nvSpPr>
        <p:spPr>
          <a:xfrm>
            <a:off x="57625" y="216750"/>
            <a:ext cx="3550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a:t>
            </a:r>
            <a:endParaRPr b="1" i="0" sz="1400" u="none" cap="none" strike="noStrike">
              <a:solidFill>
                <a:srgbClr val="000000"/>
              </a:solidFill>
            </a:endParaRPr>
          </a:p>
        </p:txBody>
      </p:sp>
      <p:pic>
        <p:nvPicPr>
          <p:cNvPr id="676" name="Google Shape;676;p7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677" name="Google Shape;677;p70"/>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rtlCol="true">
            <a:noAutofit/>
          </a:bodyPr>
          <a:lstStyle/>
          <a:p>
            <a:pPr indent="0" lvl="0" marL="152400" marR="0" rtl="0" algn="l">
              <a:lnSpc>
                <a:spcPct val="100000"/>
              </a:lnSpc>
              <a:spcBef>
                <a:spcPts val="0"/>
              </a:spcBef>
              <a:spcAft>
                <a:spcPts val="0"/>
              </a:spcAft>
              <a:buNone/>
              <a:bidi/>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bidi/>
            </a:pPr>
            <a:r>
              <a:rPr b="1">
                <a:rtl/>
              </a:rPr>
              <a:t>ACCEPT </a:t>
            </a:r>
            <a:r>
              <a:rPr>
                <a:rtl/>
              </a:rPr>
              <a:t>the participation and contribution of parents both physically and verbally </a:t>
            </a:r>
            <a:endParaRPr i="0" sz="1300" u="none" cap="none" strike="noStrike">
              <a:solidFill>
                <a:srgbClr val="FFFFFF"/>
              </a:solidFill>
            </a:endParaRPr>
          </a:p>
          <a:p>
            <a:pPr indent="0" lvl="0" marL="0" marR="0" rtl="0" algn="ctr">
              <a:lnSpc>
                <a:spcPct val="100000"/>
              </a:lnSpc>
              <a:spcBef>
                <a:spcPts val="0"/>
              </a:spcBef>
              <a:spcAft>
                <a:spcPts val="0"/>
              </a:spcAft>
              <a:buNone/>
              <a:bidi/>
            </a:pPr>
            <a:endParaRPr b="1" i="0" sz="2900" u="none" cap="none" strike="noStrike">
              <a:solidFill>
                <a:srgbClr val="FFFFFF"/>
              </a:solidFill>
              <a:latin typeface="Arial"/>
              <a:ea typeface="Arial"/>
              <a:cs typeface="Arial"/>
              <a:sym typeface="Arial"/>
            </a:endParaRPr>
          </a:p>
        </p:txBody>
      </p:sp>
      <p:sp>
        <p:nvSpPr>
          <p:cNvPr id="678" name="Google Shape;678;p70"/>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rtlCol="true">
            <a:noAutofit/>
          </a:bodyPr>
          <a:lstStyle/>
          <a:p>
            <a:pPr indent="0" lvl="0" marL="0" marR="0" rtl="0" algn="l">
              <a:lnSpc>
                <a:spcPct val="100000"/>
              </a:lnSpc>
              <a:spcBef>
                <a:spcPts val="1000"/>
              </a:spcBef>
              <a:spcAft>
                <a:spcPts val="0"/>
              </a:spcAft>
              <a:buNone/>
              <a:bidi/>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bidi/>
            </a:pPr>
            <a:r>
              <a:rPr b="1">
                <a:rtl/>
              </a:rPr>
              <a:t>EXPLORE </a:t>
            </a:r>
            <a:r>
              <a:rPr>
                <a:rtl/>
              </a:rPr>
              <a:t>the experiences, attitudes, feelings, and challenges shared by parents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bidi/>
            </a:pPr>
            <a:endParaRPr b="0" i="0" sz="1600" u="none" cap="none" strike="noStrike">
              <a:solidFill>
                <a:srgbClr val="FFFFFF"/>
              </a:solidFill>
              <a:latin typeface="Arial"/>
              <a:ea typeface="Arial"/>
              <a:cs typeface="Arial"/>
              <a:sym typeface="Arial"/>
            </a:endParaRPr>
          </a:p>
        </p:txBody>
      </p:sp>
      <p:sp>
        <p:nvSpPr>
          <p:cNvPr id="679" name="Google Shape;679;p70"/>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rtlCol="true">
            <a:noAutofit/>
          </a:bodyPr>
          <a:lstStyle/>
          <a:p>
            <a:pPr indent="0" lvl="0" marL="133350" marR="0" rtl="0" algn="l">
              <a:lnSpc>
                <a:spcPct val="100000"/>
              </a:lnSpc>
              <a:spcBef>
                <a:spcPts val="1000"/>
              </a:spcBef>
              <a:spcAft>
                <a:spcPts val="0"/>
              </a:spcAft>
              <a:buNone/>
              <a:bidi/>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bidi/>
            </a:pPr>
            <a:r>
              <a:rPr b="1">
                <a:rtl/>
              </a:rPr>
              <a:t>CONNECT </a:t>
            </a:r>
            <a:r>
              <a:rPr>
                <a:rtl/>
              </a:rPr>
              <a:t>the parents’ experience to a principle or lesson about positive parenting</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bidi/>
            </a:pPr>
            <a:endParaRPr b="0" i="0" sz="1000" u="none" cap="none" strike="noStrike">
              <a:solidFill>
                <a:srgbClr val="FFFFFF"/>
              </a:solidFill>
              <a:latin typeface="Arial"/>
              <a:ea typeface="Arial"/>
              <a:cs typeface="Arial"/>
              <a:sym typeface="Arial"/>
            </a:endParaRPr>
          </a:p>
        </p:txBody>
      </p:sp>
      <p:sp>
        <p:nvSpPr>
          <p:cNvPr id="680" name="Google Shape;680;p70"/>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681" name="Google Shape;681;p70"/>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682" name="Google Shape;682;p70"/>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683" name="Google Shape;683;p70"/>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rtlCol="true">
            <a:noAutofit/>
          </a:bodyPr>
          <a:lstStyle/>
          <a:p>
            <a:pPr indent="0" lvl="0" marL="0" marR="0" rtl="0" algn="l">
              <a:lnSpc>
                <a:spcPct val="100000"/>
              </a:lnSpc>
              <a:spcBef>
                <a:spcPts val="1000"/>
              </a:spcBef>
              <a:spcAft>
                <a:spcPts val="0"/>
              </a:spcAft>
              <a:buNone/>
              <a:bidi/>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bidi/>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bidi/>
            </a:pPr>
            <a:r>
              <a:rPr b="1">
                <a:rtl/>
              </a:rPr>
              <a:t>PRACTICE </a:t>
            </a:r>
            <a:r>
              <a:rPr>
                <a:rtl/>
              </a:rPr>
              <a:t>the new positive parenting skills at home. </a:t>
            </a:r>
            <a:endParaRPr i="0" sz="1000" u="none" cap="none" strike="noStrike">
              <a:solidFill>
                <a:srgbClr val="FFFFFF"/>
              </a:solidFill>
              <a:latin typeface="Roboto"/>
              <a:ea typeface="Roboto"/>
              <a:cs typeface="Roboto"/>
              <a:sym typeface="Roboto"/>
            </a:endParaRPr>
          </a:p>
        </p:txBody>
      </p:sp>
      <p:sp>
        <p:nvSpPr>
          <p:cNvPr id="684" name="Google Shape;684;p70"/>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85" name="Google Shape;685;p70"/>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686" name="Google Shape;686;p70"/>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687" name="Google Shape;687;p70"/>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688" name="Google Shape;688;p70"/>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2" name="Shape 692"/>
        <p:cNvGrpSpPr/>
        <p:nvPr/>
      </p:nvGrpSpPr>
      <p:grpSpPr>
        <a:xfrm>
          <a:off x="0" y="0"/>
          <a:ext cx="0" cy="0"/>
          <a:chOff x="0" y="0"/>
          <a:chExt cx="0" cy="0"/>
        </a:xfrm>
      </p:grpSpPr>
      <p:sp>
        <p:nvSpPr>
          <p:cNvPr id="693" name="Google Shape;693;p71"/>
          <p:cNvSpPr txBox="1"/>
          <p:nvPr/>
        </p:nvSpPr>
        <p:spPr>
          <a:xfrm>
            <a:off x="361525" y="3583825"/>
            <a:ext cx="7821300" cy="8757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ACCEPT: Role Play </a:t>
            </a:r>
            <a:endParaRPr b="1" sz="5000">
              <a:solidFill>
                <a:schemeClr val="lt1"/>
              </a:solidFill>
            </a:endParaRPr>
          </a:p>
        </p:txBody>
      </p:sp>
      <p:pic>
        <p:nvPicPr>
          <p:cNvPr id="694" name="Google Shape;694;p7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279" name="Google Shape;279;p45"/>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Noto Sans"/>
                <a:ea typeface="Noto Sans"/>
                <a:cs typeface="Noto Sans"/>
                <a:sym typeface="Noto Sans"/>
              </a:defRPr>
              <a:bidi/>
            </a:pPr>
            <a:r>
              <a:rPr>
                <a:rtl/>
              </a:rPr>
              <a:t>Reminders</a:t>
            </a:r>
            <a:endParaRPr i="0" sz="1400" u="none" cap="none" strike="noStrike">
              <a:solidFill>
                <a:srgbClr val="000000"/>
              </a:solidFill>
              <a:latin typeface="Noto Sans"/>
              <a:ea typeface="Noto Sans"/>
              <a:cs typeface="Noto Sans"/>
              <a:sym typeface="Noto Sans"/>
            </a:endParaRPr>
          </a:p>
        </p:txBody>
      </p:sp>
      <p:sp>
        <p:nvSpPr>
          <p:cNvPr id="280" name="Google Shape;280;p4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rtlCol="true">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bidi/>
            </a:pPr>
            <a:r>
              <a:rPr>
                <a:rtl/>
              </a:rP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bidi/>
            </a:pPr>
            <a:r>
              <a:rPr>
                <a:rtl/>
              </a:rPr>
              <a:t>Full Name | Organisation |City</a:t>
            </a:r>
            <a:endParaRPr sz="1800">
              <a:solidFill>
                <a:schemeClr val="lt1"/>
              </a:solidFill>
              <a:latin typeface="Noto Sans Medium"/>
              <a:ea typeface="Noto Sans Medium"/>
              <a:cs typeface="Noto Sans Medium"/>
              <a:sym typeface="Noto Sans Medium"/>
            </a:endParaRPr>
          </a:p>
        </p:txBody>
      </p:sp>
      <p:pic>
        <p:nvPicPr>
          <p:cNvPr id="281" name="Google Shape;281;p4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282" name="Google Shape;282;p4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rtlCol="true">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bidi/>
            </a:pPr>
            <a:r>
              <a:rPr>
                <a:rtl/>
              </a:rP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283" name="Google Shape;283;p4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rtlCol="true">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bidi/>
            </a:pPr>
            <a:r>
              <a:rPr>
                <a:rtl/>
              </a:rPr>
              <a:t>This session is recorded for documentation. By participating in the session, you are giving permission to be recorded. </a:t>
            </a:r>
            <a:endParaRPr sz="1800">
              <a:solidFill>
                <a:schemeClr val="lt1"/>
              </a:solidFill>
              <a:latin typeface="Noto Sans Medium"/>
              <a:ea typeface="Noto Sans Medium"/>
              <a:cs typeface="Noto Sans Medium"/>
              <a:sym typeface="Noto Sans Medium"/>
            </a:endParaRPr>
          </a:p>
        </p:txBody>
      </p:sp>
      <p:pic>
        <p:nvPicPr>
          <p:cNvPr id="284" name="Google Shape;284;p4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285" name="Google Shape;285;p4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8" name="Shape 698"/>
        <p:cNvGrpSpPr/>
        <p:nvPr/>
      </p:nvGrpSpPr>
      <p:grpSpPr>
        <a:xfrm>
          <a:off x="0" y="0"/>
          <a:ext cx="0" cy="0"/>
          <a:chOff x="0" y="0"/>
          <a:chExt cx="0" cy="0"/>
        </a:xfrm>
      </p:grpSpPr>
      <p:sp>
        <p:nvSpPr>
          <p:cNvPr id="699" name="Google Shape;699;p72"/>
          <p:cNvSpPr txBox="1"/>
          <p:nvPr/>
        </p:nvSpPr>
        <p:spPr>
          <a:xfrm>
            <a:off x="361525" y="3583825"/>
            <a:ext cx="7821300" cy="8757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ACCEPT: Pop Quiz </a:t>
            </a:r>
            <a:endParaRPr b="1" sz="5000">
              <a:solidFill>
                <a:schemeClr val="lt1"/>
              </a:solidFill>
            </a:endParaRPr>
          </a:p>
        </p:txBody>
      </p:sp>
      <p:pic>
        <p:nvPicPr>
          <p:cNvPr id="700" name="Google Shape;700;p72"/>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06" name="Google Shape;706;p73"/>
          <p:cNvSpPr txBox="1"/>
          <p:nvPr/>
        </p:nvSpPr>
        <p:spPr>
          <a:xfrm>
            <a:off x="57625" y="216750"/>
            <a:ext cx="3550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a:t>
            </a:r>
            <a:endParaRPr b="1" i="0" sz="1400" u="none" cap="none" strike="noStrike">
              <a:solidFill>
                <a:srgbClr val="000000"/>
              </a:solidFill>
            </a:endParaRPr>
          </a:p>
        </p:txBody>
      </p:sp>
      <p:pic>
        <p:nvPicPr>
          <p:cNvPr id="707" name="Google Shape;707;p7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08" name="Google Shape;708;p7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rtlCol="true">
            <a:noAutofit/>
          </a:bodyPr>
          <a:lstStyle/>
          <a:p>
            <a:pPr indent="0" lvl="0" marL="152400" marR="0" rtl="0" algn="l">
              <a:lnSpc>
                <a:spcPct val="100000"/>
              </a:lnSpc>
              <a:spcBef>
                <a:spcPts val="0"/>
              </a:spcBef>
              <a:spcAft>
                <a:spcPts val="0"/>
              </a:spcAft>
              <a:buNone/>
              <a:bidi/>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bidi/>
            </a:pPr>
            <a:r>
              <a:rPr b="1">
                <a:rtl/>
              </a:rPr>
              <a:t>ACCEPT </a:t>
            </a:r>
            <a:r>
              <a:rPr>
                <a:rtl/>
              </a:rP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bidi/>
            </a:pPr>
            <a:endParaRPr b="1" i="0" sz="2800" u="none" cap="none" strike="noStrike">
              <a:solidFill>
                <a:srgbClr val="FFFFFF"/>
              </a:solidFill>
              <a:latin typeface="Arial"/>
              <a:ea typeface="Arial"/>
              <a:cs typeface="Arial"/>
              <a:sym typeface="Arial"/>
            </a:endParaRPr>
          </a:p>
        </p:txBody>
      </p:sp>
      <p:sp>
        <p:nvSpPr>
          <p:cNvPr id="709" name="Google Shape;709;p7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710" name="Google Shape;710;p7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11" name="Google Shape;711;p73"/>
          <p:cNvSpPr txBox="1"/>
          <p:nvPr/>
        </p:nvSpPr>
        <p:spPr>
          <a:xfrm>
            <a:off x="2673500" y="928425"/>
            <a:ext cx="5763300" cy="3183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bidi/>
            </a:pPr>
            <a:r>
              <a:rPr>
                <a:rtl/>
              </a:rPr>
              <a:t>HOW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bidi/>
            </a:pPr>
            <a:r>
              <a:rPr b="1">
                <a:rtl/>
              </a:rPr>
              <a:t>Physical gestures:</a:t>
            </a:r>
            <a:r>
              <a:rPr>
                <a:rtl/>
              </a:rPr>
              <a:t> Nodding, smiling, leaning forward, looking at the participant, eye contact,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bidi/>
            </a:pPr>
            <a:r>
              <a:rPr b="1">
                <a:rtl/>
              </a:rPr>
              <a:t>Nonverbal vocalisation:</a:t>
            </a:r>
            <a:r>
              <a:rPr>
                <a:rtl/>
              </a:rPr>
              <a:t> Mmmm…, Uh-huh,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b="1">
                <a:rtl/>
              </a:rPr>
              <a:t>Verbal statements:</a:t>
            </a:r>
            <a:r>
              <a:rPr>
                <a:rtl/>
              </a:rPr>
              <a:t> Using the participant’s name, thanking the participant, praising the contribution,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b="1">
                <a:rtl/>
              </a:rPr>
              <a:t>Using reflexive statements: </a:t>
            </a:r>
            <a:r>
              <a:rPr>
                <a:rtl/>
              </a:rPr>
              <a:t>Paraphrasing or repeating what the participant said to show that you really heard them. This is a key aspect of active listening!</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bidi/>
            </a:pPr>
            <a:endParaRPr sz="1500">
              <a:solidFill>
                <a:srgbClr val="123D5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17" name="Google Shape;717;p74"/>
          <p:cNvSpPr txBox="1"/>
          <p:nvPr/>
        </p:nvSpPr>
        <p:spPr>
          <a:xfrm>
            <a:off x="57625" y="216750"/>
            <a:ext cx="3550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a:t>
            </a:r>
            <a:endParaRPr b="1" i="0" sz="1400" u="none" cap="none" strike="noStrike">
              <a:solidFill>
                <a:srgbClr val="000000"/>
              </a:solidFill>
            </a:endParaRPr>
          </a:p>
        </p:txBody>
      </p:sp>
      <p:pic>
        <p:nvPicPr>
          <p:cNvPr id="718" name="Google Shape;718;p7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19" name="Google Shape;719;p74"/>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rtlCol="true">
            <a:noAutofit/>
          </a:bodyPr>
          <a:lstStyle/>
          <a:p>
            <a:pPr indent="0" lvl="0" marL="152400" marR="0" rtl="0" algn="l">
              <a:lnSpc>
                <a:spcPct val="100000"/>
              </a:lnSpc>
              <a:spcBef>
                <a:spcPts val="0"/>
              </a:spcBef>
              <a:spcAft>
                <a:spcPts val="0"/>
              </a:spcAft>
              <a:buNone/>
              <a:bidi/>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bidi/>
            </a:pPr>
            <a:r>
              <a:rPr b="1">
                <a:rtl/>
              </a:rPr>
              <a:t>ACCEPT </a:t>
            </a:r>
            <a:r>
              <a:rPr>
                <a:rtl/>
              </a:rP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bidi/>
            </a:pPr>
            <a:endParaRPr b="1" i="0" sz="2800" u="none" cap="none" strike="noStrike">
              <a:solidFill>
                <a:srgbClr val="FFFFFF"/>
              </a:solidFill>
              <a:latin typeface="Arial"/>
              <a:ea typeface="Arial"/>
              <a:cs typeface="Arial"/>
              <a:sym typeface="Arial"/>
            </a:endParaRPr>
          </a:p>
        </p:txBody>
      </p:sp>
      <p:sp>
        <p:nvSpPr>
          <p:cNvPr id="720" name="Google Shape;720;p74"/>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721" name="Google Shape;721;p74"/>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22" name="Google Shape;722;p74"/>
          <p:cNvSpPr txBox="1"/>
          <p:nvPr/>
        </p:nvSpPr>
        <p:spPr>
          <a:xfrm>
            <a:off x="2673500" y="928425"/>
            <a:ext cx="5763300" cy="26721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bidi/>
            </a:pPr>
            <a:r>
              <a:rPr>
                <a:rtl/>
              </a:rPr>
              <a:t>WHY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bidi/>
            </a:pPr>
            <a:r>
              <a:rPr>
                <a:rtl/>
              </a:rPr>
              <a:t>Makes parents feel welcome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Encourages people to participate more, especially those who are shy</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Shows that you respect and value their responses and contributions as important</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bidi/>
            </a:pPr>
            <a:r>
              <a:rPr>
                <a:rtl/>
              </a:rPr>
              <a:t>Builds trust and a positive relationship between you and the parents</a:t>
            </a:r>
            <a:endParaRPr sz="1500">
              <a:solidFill>
                <a:srgbClr val="123D5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26" name="Shape 726"/>
        <p:cNvGrpSpPr/>
        <p:nvPr/>
      </p:nvGrpSpPr>
      <p:grpSpPr>
        <a:xfrm>
          <a:off x="0" y="0"/>
          <a:ext cx="0" cy="0"/>
          <a:chOff x="0" y="0"/>
          <a:chExt cx="0" cy="0"/>
        </a:xfrm>
      </p:grpSpPr>
      <p:sp>
        <p:nvSpPr>
          <p:cNvPr id="727" name="Google Shape;727;p75"/>
          <p:cNvSpPr txBox="1"/>
          <p:nvPr/>
        </p:nvSpPr>
        <p:spPr>
          <a:xfrm>
            <a:off x="361525" y="3583825"/>
            <a:ext cx="7821300" cy="8757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EXPLORE: Role Play </a:t>
            </a:r>
            <a:endParaRPr b="1" sz="5000">
              <a:solidFill>
                <a:schemeClr val="lt1"/>
              </a:solidFill>
            </a:endParaRPr>
          </a:p>
        </p:txBody>
      </p:sp>
      <p:pic>
        <p:nvPicPr>
          <p:cNvPr id="728" name="Google Shape;728;p7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32" name="Shape 732"/>
        <p:cNvGrpSpPr/>
        <p:nvPr/>
      </p:nvGrpSpPr>
      <p:grpSpPr>
        <a:xfrm>
          <a:off x="0" y="0"/>
          <a:ext cx="0" cy="0"/>
          <a:chOff x="0" y="0"/>
          <a:chExt cx="0" cy="0"/>
        </a:xfrm>
      </p:grpSpPr>
      <p:sp>
        <p:nvSpPr>
          <p:cNvPr id="733" name="Google Shape;733;p76"/>
          <p:cNvSpPr txBox="1"/>
          <p:nvPr/>
        </p:nvSpPr>
        <p:spPr>
          <a:xfrm>
            <a:off x="361525" y="3583825"/>
            <a:ext cx="7821300" cy="8757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EXPLORE: Pop Quiz </a:t>
            </a:r>
            <a:endParaRPr b="1" sz="5000">
              <a:solidFill>
                <a:schemeClr val="lt1"/>
              </a:solidFill>
            </a:endParaRPr>
          </a:p>
        </p:txBody>
      </p:sp>
      <p:pic>
        <p:nvPicPr>
          <p:cNvPr id="734" name="Google Shape;734;p76"/>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40" name="Google Shape;740;p77"/>
          <p:cNvSpPr txBox="1"/>
          <p:nvPr/>
        </p:nvSpPr>
        <p:spPr>
          <a:xfrm>
            <a:off x="57625" y="216750"/>
            <a:ext cx="3550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a:t>
            </a:r>
            <a:endParaRPr b="1" i="0" sz="1400" u="none" cap="none" strike="noStrike">
              <a:solidFill>
                <a:srgbClr val="000000"/>
              </a:solidFill>
            </a:endParaRPr>
          </a:p>
        </p:txBody>
      </p:sp>
      <p:pic>
        <p:nvPicPr>
          <p:cNvPr id="741" name="Google Shape;741;p7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42" name="Google Shape;742;p77"/>
          <p:cNvSpPr txBox="1"/>
          <p:nvPr/>
        </p:nvSpPr>
        <p:spPr>
          <a:xfrm>
            <a:off x="2673500" y="687075"/>
            <a:ext cx="5763300" cy="36876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bidi/>
            </a:pPr>
            <a:r>
              <a:rPr>
                <a:rtl/>
              </a:rPr>
              <a:t>HOW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bidi/>
            </a:pPr>
            <a:r>
              <a:rPr>
                <a:rtl/>
              </a:rPr>
              <a:t>Ask Open-ended questions: Who, what, when, where, why, and how;</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Ask questions that elicit more details: Tell me more…. Can you be more specific? What do you mean?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Ask questions about the perspective of the girl, boy or teen as well as the parent;</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Ask questions about emotions of parents and boys, girls, or teens;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Ask about any challenges that they experience at home;</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bidi/>
            </a:pPr>
            <a:endParaRPr sz="1500">
              <a:solidFill>
                <a:srgbClr val="123D5D"/>
              </a:solidFill>
            </a:endParaRPr>
          </a:p>
        </p:txBody>
      </p:sp>
      <p:sp>
        <p:nvSpPr>
          <p:cNvPr id="743" name="Google Shape;743;p7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rtlCol="true">
            <a:noAutofit/>
          </a:bodyPr>
          <a:lstStyle/>
          <a:p>
            <a:pPr indent="0" lvl="0" marL="0" marR="0" rtl="0" algn="l">
              <a:lnSpc>
                <a:spcPct val="100000"/>
              </a:lnSpc>
              <a:spcBef>
                <a:spcPts val="1000"/>
              </a:spcBef>
              <a:spcAft>
                <a:spcPts val="0"/>
              </a:spcAft>
              <a:buNone/>
              <a:bidi/>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bidi/>
            </a:pPr>
            <a:r>
              <a:rPr b="1">
                <a:rtl/>
              </a:rPr>
              <a:t>EXPLORE </a:t>
            </a:r>
            <a:r>
              <a:rPr>
                <a:rtl/>
              </a:rP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bidi/>
            </a:pPr>
            <a:endParaRPr b="0" i="0" sz="1500" u="none" cap="none" strike="noStrike">
              <a:solidFill>
                <a:srgbClr val="FFFFFF"/>
              </a:solidFill>
              <a:latin typeface="Arial"/>
              <a:ea typeface="Arial"/>
              <a:cs typeface="Arial"/>
              <a:sym typeface="Arial"/>
            </a:endParaRPr>
          </a:p>
        </p:txBody>
      </p:sp>
      <p:sp>
        <p:nvSpPr>
          <p:cNvPr id="744" name="Google Shape;744;p7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745" name="Google Shape;745;p7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8"/>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51" name="Google Shape;751;p78"/>
          <p:cNvSpPr txBox="1"/>
          <p:nvPr/>
        </p:nvSpPr>
        <p:spPr>
          <a:xfrm>
            <a:off x="57625" y="216750"/>
            <a:ext cx="3550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a:t>
            </a:r>
            <a:endParaRPr b="1" i="0" sz="1400" u="none" cap="none" strike="noStrike">
              <a:solidFill>
                <a:srgbClr val="000000"/>
              </a:solidFill>
            </a:endParaRPr>
          </a:p>
        </p:txBody>
      </p:sp>
      <p:pic>
        <p:nvPicPr>
          <p:cNvPr id="752" name="Google Shape;752;p7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53" name="Google Shape;753;p78"/>
          <p:cNvSpPr txBox="1"/>
          <p:nvPr/>
        </p:nvSpPr>
        <p:spPr>
          <a:xfrm>
            <a:off x="2673500" y="315375"/>
            <a:ext cx="5763300" cy="4431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bidi/>
            </a:pPr>
            <a:r>
              <a:rPr>
                <a:rtl/>
              </a:rPr>
              <a:t>WHY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bidi/>
            </a:pPr>
            <a:r>
              <a:rPr>
                <a:rtl/>
              </a:rPr>
              <a:t>Gets a more complete picture of what exactly happened at home or what a parent is thinking;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Helps parents describe their experience and see it from a different perspective;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Helps parents understand why they or their boys, girls, or teens responded in a specific situation;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Helps parents become more aware of the impact of their decisions and behaviours and think critically about their parenting;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bidi/>
            </a:pPr>
            <a:r>
              <a:rPr>
                <a:rtl/>
              </a:rPr>
              <a:t>Helps parents share their challenges, understand why the challenge occurred, and identify possible solutions to their challenges.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bidi/>
            </a:pPr>
            <a:endParaRPr sz="1500">
              <a:solidFill>
                <a:srgbClr val="123D5D"/>
              </a:solidFill>
            </a:endParaRPr>
          </a:p>
        </p:txBody>
      </p:sp>
      <p:sp>
        <p:nvSpPr>
          <p:cNvPr id="754" name="Google Shape;754;p78"/>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rtlCol="true">
            <a:noAutofit/>
          </a:bodyPr>
          <a:lstStyle/>
          <a:p>
            <a:pPr indent="0" lvl="0" marL="0" marR="0" rtl="0" algn="l">
              <a:lnSpc>
                <a:spcPct val="100000"/>
              </a:lnSpc>
              <a:spcBef>
                <a:spcPts val="1000"/>
              </a:spcBef>
              <a:spcAft>
                <a:spcPts val="0"/>
              </a:spcAft>
              <a:buNone/>
              <a:bidi/>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bidi/>
            </a:pPr>
            <a:r>
              <a:rPr b="1">
                <a:rtl/>
              </a:rPr>
              <a:t>EXPLORE </a:t>
            </a:r>
            <a:r>
              <a:rPr>
                <a:rtl/>
              </a:rP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bidi/>
            </a:pPr>
            <a:endParaRPr b="0" i="0" sz="1500" u="none" cap="none" strike="noStrike">
              <a:solidFill>
                <a:srgbClr val="FFFFFF"/>
              </a:solidFill>
              <a:latin typeface="Arial"/>
              <a:ea typeface="Arial"/>
              <a:cs typeface="Arial"/>
              <a:sym typeface="Arial"/>
            </a:endParaRPr>
          </a:p>
        </p:txBody>
      </p:sp>
      <p:sp>
        <p:nvSpPr>
          <p:cNvPr id="755" name="Google Shape;755;p78"/>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756" name="Google Shape;756;p78"/>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0" name="Shape 760"/>
        <p:cNvGrpSpPr/>
        <p:nvPr/>
      </p:nvGrpSpPr>
      <p:grpSpPr>
        <a:xfrm>
          <a:off x="0" y="0"/>
          <a:ext cx="0" cy="0"/>
          <a:chOff x="0" y="0"/>
          <a:chExt cx="0" cy="0"/>
        </a:xfrm>
      </p:grpSpPr>
      <p:sp>
        <p:nvSpPr>
          <p:cNvPr id="761" name="Google Shape;761;p79"/>
          <p:cNvSpPr txBox="1"/>
          <p:nvPr/>
        </p:nvSpPr>
        <p:spPr>
          <a:xfrm>
            <a:off x="361525" y="3583825"/>
            <a:ext cx="7821300" cy="8757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CONNECT: Role Play </a:t>
            </a:r>
            <a:endParaRPr b="1" sz="5000">
              <a:solidFill>
                <a:schemeClr val="lt1"/>
              </a:solidFill>
            </a:endParaRPr>
          </a:p>
        </p:txBody>
      </p:sp>
      <p:pic>
        <p:nvPicPr>
          <p:cNvPr id="762" name="Google Shape;762;p7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6" name="Shape 766"/>
        <p:cNvGrpSpPr/>
        <p:nvPr/>
      </p:nvGrpSpPr>
      <p:grpSpPr>
        <a:xfrm>
          <a:off x="0" y="0"/>
          <a:ext cx="0" cy="0"/>
          <a:chOff x="0" y="0"/>
          <a:chExt cx="0" cy="0"/>
        </a:xfrm>
      </p:grpSpPr>
      <p:sp>
        <p:nvSpPr>
          <p:cNvPr id="767" name="Google Shape;767;p80"/>
          <p:cNvSpPr txBox="1"/>
          <p:nvPr/>
        </p:nvSpPr>
        <p:spPr>
          <a:xfrm>
            <a:off x="361525" y="3583825"/>
            <a:ext cx="7821300" cy="8757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CONNECT: Pop Quiz </a:t>
            </a:r>
            <a:endParaRPr b="1" sz="5000">
              <a:solidFill>
                <a:schemeClr val="lt1"/>
              </a:solidFill>
            </a:endParaRPr>
          </a:p>
        </p:txBody>
      </p:sp>
      <p:pic>
        <p:nvPicPr>
          <p:cNvPr id="768" name="Google Shape;768;p80"/>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74" name="Google Shape;774;p81"/>
          <p:cNvSpPr txBox="1"/>
          <p:nvPr/>
        </p:nvSpPr>
        <p:spPr>
          <a:xfrm>
            <a:off x="57625" y="216750"/>
            <a:ext cx="3550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a:t>
            </a:r>
            <a:endParaRPr b="1" i="0" sz="1400" u="none" cap="none" strike="noStrike">
              <a:solidFill>
                <a:srgbClr val="000000"/>
              </a:solidFill>
            </a:endParaRPr>
          </a:p>
        </p:txBody>
      </p:sp>
      <p:pic>
        <p:nvPicPr>
          <p:cNvPr id="775" name="Google Shape;775;p8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76" name="Google Shape;776;p81"/>
          <p:cNvSpPr txBox="1"/>
          <p:nvPr/>
        </p:nvSpPr>
        <p:spPr>
          <a:xfrm>
            <a:off x="2673500" y="687075"/>
            <a:ext cx="5763300" cy="3780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bidi/>
            </a:pPr>
            <a:r>
              <a:rPr>
                <a:rtl/>
              </a:rPr>
              <a:t>HOW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bidi/>
            </a:pPr>
            <a:r>
              <a:rPr>
                <a:rtl/>
              </a:rPr>
              <a:t>Explore how their experience might relate to their lives or relationship with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bidi/>
            </a:pPr>
            <a:r>
              <a:rPr>
                <a:rtl/>
              </a:rPr>
              <a:t>Explore how their experience might relate to some of the principles or skills that they are learning during the programme;</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bidi/>
            </a:pPr>
            <a:r>
              <a:rPr>
                <a:rtl/>
              </a:rPr>
              <a:t>Explore why this might be important or beneficial to them as parents;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bidi/>
            </a:pPr>
            <a:r>
              <a:rPr>
                <a:rtl/>
              </a:rPr>
              <a:t>Explore why this might be important or beneficial to their children;</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bidi/>
            </a:pPr>
            <a:endParaRPr sz="1900">
              <a:solidFill>
                <a:srgbClr val="123D5D"/>
              </a:solidFill>
            </a:endParaRPr>
          </a:p>
        </p:txBody>
      </p:sp>
      <p:sp>
        <p:nvSpPr>
          <p:cNvPr id="777" name="Google Shape;777;p8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rtlCol="true">
            <a:noAutofit/>
          </a:bodyPr>
          <a:lstStyle/>
          <a:p>
            <a:pPr indent="0" lvl="0" marL="133350" marR="0" rtl="0" algn="l">
              <a:lnSpc>
                <a:spcPct val="100000"/>
              </a:lnSpc>
              <a:spcBef>
                <a:spcPts val="1000"/>
              </a:spcBef>
              <a:spcAft>
                <a:spcPts val="0"/>
              </a:spcAft>
              <a:buNone/>
              <a:bidi/>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bidi/>
            </a:pPr>
            <a:r>
              <a:rPr b="1">
                <a:rtl/>
              </a:rPr>
              <a:t>CONNECT </a:t>
            </a:r>
            <a:r>
              <a:rPr>
                <a:rtl/>
              </a:rP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bidi/>
            </a:pPr>
            <a:endParaRPr b="0" i="0" sz="900" u="none" cap="none" strike="noStrike">
              <a:solidFill>
                <a:srgbClr val="FFFFFF"/>
              </a:solidFill>
              <a:latin typeface="Arial"/>
              <a:ea typeface="Arial"/>
              <a:cs typeface="Arial"/>
              <a:sym typeface="Arial"/>
            </a:endParaRPr>
          </a:p>
        </p:txBody>
      </p:sp>
      <p:sp>
        <p:nvSpPr>
          <p:cNvPr id="778" name="Google Shape;778;p8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779" name="Google Shape;779;p8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291" name="Google Shape;291;p46"/>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2400"/>
              <a:buFont typeface="Arial"/>
              <a:buNone/>
              <a:defRPr b="1" sz="2400">
                <a:solidFill>
                  <a:schemeClr val="lt1"/>
                </a:solidFill>
                <a:latin typeface="Noto Sans"/>
                <a:ea typeface="Noto Sans"/>
                <a:cs typeface="Noto Sans"/>
                <a:sym typeface="Noto Sans"/>
              </a:defRPr>
              <a:bidi/>
            </a:pPr>
            <a:r>
              <a:rPr>
                <a:rtl/>
              </a:rPr>
              <a:t>Reminders</a:t>
            </a:r>
            <a:endParaRPr b="1" sz="2400">
              <a:solidFill>
                <a:schemeClr val="lt1"/>
              </a:solidFill>
              <a:latin typeface="Delicious Handrawn"/>
              <a:ea typeface="Delicious Handrawn"/>
              <a:cs typeface="Delicious Handrawn"/>
              <a:sym typeface="Delicious Handrawn"/>
            </a:endParaRPr>
          </a:p>
        </p:txBody>
      </p:sp>
      <p:pic>
        <p:nvPicPr>
          <p:cNvPr id="292" name="Google Shape;292;p4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293" name="Google Shape;293;p4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46"/>
          <p:cNvSpPr txBox="1"/>
          <p:nvPr/>
        </p:nvSpPr>
        <p:spPr>
          <a:xfrm>
            <a:off x="558025" y="2535350"/>
            <a:ext cx="3542100" cy="11526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sz="1800">
                <a:latin typeface="Noto Sans"/>
                <a:ea typeface="Noto Sans"/>
                <a:cs typeface="Noto Sans"/>
                <a:sym typeface="Noto Sans"/>
              </a:defRPr>
              <a:bidi/>
            </a:pPr>
            <a:r>
              <a:rPr>
                <a:rtl/>
              </a:rPr>
              <a:t>Use </a:t>
            </a:r>
            <a:r>
              <a:rPr b="1">
                <a:rtl/>
              </a:rPr>
              <a:t>Chat </a:t>
            </a:r>
            <a:r>
              <a:rPr>
                <a:rtl/>
              </a:rPr>
              <a:t>to respond to the questions asked by the trainer </a:t>
            </a:r>
            <a:endParaRPr sz="1800">
              <a:latin typeface="Noto Sans"/>
              <a:ea typeface="Noto Sans"/>
              <a:cs typeface="Noto Sans"/>
              <a:sym typeface="Noto Sans"/>
            </a:endParaRPr>
          </a:p>
        </p:txBody>
      </p:sp>
      <p:cxnSp>
        <p:nvCxnSpPr>
          <p:cNvPr id="295" name="Google Shape;295;p46"/>
          <p:cNvCxnSpPr>
            <a:endCxn id="294"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296" name="Google Shape;296;p46"/>
          <p:cNvSpPr txBox="1"/>
          <p:nvPr/>
        </p:nvSpPr>
        <p:spPr>
          <a:xfrm>
            <a:off x="5105975" y="2535350"/>
            <a:ext cx="3542100" cy="11526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sz="1800">
                <a:latin typeface="Noto Sans"/>
                <a:ea typeface="Noto Sans"/>
                <a:cs typeface="Noto Sans"/>
                <a:sym typeface="Noto Sans"/>
              </a:defRPr>
              <a:bidi/>
            </a:pPr>
            <a:r>
              <a:rPr>
                <a:rtl/>
              </a:rPr>
              <a:t>In the </a:t>
            </a:r>
            <a:r>
              <a:rPr b="1">
                <a:rtl/>
              </a:rPr>
              <a:t>Q&amp;A </a:t>
            </a:r>
            <a:r>
              <a:rPr>
                <a:rtl/>
              </a:rPr>
              <a:t>box, type the questions you would like to ask the trainer about the Crianza con Conciencia+</a:t>
            </a:r>
            <a:endParaRPr sz="1800">
              <a:latin typeface="Noto Sans"/>
              <a:ea typeface="Noto Sans"/>
              <a:cs typeface="Noto Sans"/>
              <a:sym typeface="Noto Sans"/>
            </a:endParaRPr>
          </a:p>
        </p:txBody>
      </p:sp>
      <p:cxnSp>
        <p:nvCxnSpPr>
          <p:cNvPr id="297" name="Google Shape;297;p46"/>
          <p:cNvCxnSpPr>
            <a:endCxn id="296"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85" name="Google Shape;785;p82"/>
          <p:cNvSpPr txBox="1"/>
          <p:nvPr/>
        </p:nvSpPr>
        <p:spPr>
          <a:xfrm>
            <a:off x="57625" y="216750"/>
            <a:ext cx="3550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a:t>
            </a:r>
            <a:endParaRPr b="1" i="0" sz="1400" u="none" cap="none" strike="noStrike">
              <a:solidFill>
                <a:srgbClr val="000000"/>
              </a:solidFill>
            </a:endParaRPr>
          </a:p>
        </p:txBody>
      </p:sp>
      <p:pic>
        <p:nvPicPr>
          <p:cNvPr id="786" name="Google Shape;786;p8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87" name="Google Shape;787;p82"/>
          <p:cNvSpPr txBox="1"/>
          <p:nvPr/>
        </p:nvSpPr>
        <p:spPr>
          <a:xfrm>
            <a:off x="2662675" y="1060375"/>
            <a:ext cx="5763300" cy="28551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bidi/>
            </a:pPr>
            <a:r>
              <a:rPr>
                <a:rtl/>
              </a:rPr>
              <a:t>WHY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bidi/>
            </a:pPr>
            <a:r>
              <a:rPr>
                <a:rtl/>
              </a:rPr>
              <a:t>Helps parents understand the reasons why they might want to try using a specific skill in their own words;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bidi/>
            </a:pPr>
            <a:r>
              <a:rPr>
                <a:rtl/>
              </a:rPr>
              <a:t>Helps parents understand the benefits to themselves and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bidi/>
            </a:pPr>
            <a:r>
              <a:rPr>
                <a:rtl/>
              </a:rPr>
              <a:t>Strengthens buy-in or acceptance of a specific parenting skill.</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bidi/>
            </a:pPr>
            <a:endParaRPr sz="1900">
              <a:solidFill>
                <a:srgbClr val="123D5D"/>
              </a:solidFill>
            </a:endParaRPr>
          </a:p>
        </p:txBody>
      </p:sp>
      <p:sp>
        <p:nvSpPr>
          <p:cNvPr id="788" name="Google Shape;788;p82"/>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rtlCol="true">
            <a:noAutofit/>
          </a:bodyPr>
          <a:lstStyle/>
          <a:p>
            <a:pPr indent="0" lvl="0" marL="133350" marR="0" rtl="0" algn="l">
              <a:lnSpc>
                <a:spcPct val="100000"/>
              </a:lnSpc>
              <a:spcBef>
                <a:spcPts val="1000"/>
              </a:spcBef>
              <a:spcAft>
                <a:spcPts val="0"/>
              </a:spcAft>
              <a:buNone/>
              <a:bidi/>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bidi/>
            </a:pPr>
            <a:r>
              <a:rPr b="1">
                <a:rtl/>
              </a:rPr>
              <a:t>CONNECT </a:t>
            </a:r>
            <a:r>
              <a:rPr>
                <a:rtl/>
              </a:rP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bidi/>
            </a:pPr>
            <a:endParaRPr b="0" i="0" sz="900" u="none" cap="none" strike="noStrike">
              <a:solidFill>
                <a:srgbClr val="FFFFFF"/>
              </a:solidFill>
              <a:latin typeface="Arial"/>
              <a:ea typeface="Arial"/>
              <a:cs typeface="Arial"/>
              <a:sym typeface="Arial"/>
            </a:endParaRPr>
          </a:p>
        </p:txBody>
      </p:sp>
      <p:sp>
        <p:nvSpPr>
          <p:cNvPr id="789" name="Google Shape;789;p82"/>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790" name="Google Shape;790;p82"/>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96" name="Google Shape;796;p83"/>
          <p:cNvSpPr txBox="1"/>
          <p:nvPr/>
        </p:nvSpPr>
        <p:spPr>
          <a:xfrm>
            <a:off x="57625" y="216750"/>
            <a:ext cx="3550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A-E-C-P</a:t>
            </a:r>
            <a:endParaRPr b="1" i="0" sz="1400" u="none" cap="none" strike="noStrike">
              <a:solidFill>
                <a:srgbClr val="000000"/>
              </a:solidFill>
            </a:endParaRPr>
          </a:p>
        </p:txBody>
      </p:sp>
      <p:pic>
        <p:nvPicPr>
          <p:cNvPr id="797" name="Google Shape;797;p8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98" name="Google Shape;798;p83"/>
          <p:cNvSpPr txBox="1"/>
          <p:nvPr/>
        </p:nvSpPr>
        <p:spPr>
          <a:xfrm>
            <a:off x="2662675" y="898000"/>
            <a:ext cx="5763300" cy="27936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bidi/>
            </a:pPr>
            <a:r>
              <a:rPr>
                <a:rtl/>
              </a:rPr>
              <a:t>PRACTICE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bidi/>
            </a:pPr>
            <a:r>
              <a:rPr>
                <a:rtl/>
              </a:rPr>
              <a:t>Home activities in the Crianza con Conciencia chatbot encourage parents to practice parenting skills daily.</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bidi/>
            </a:pPr>
            <a:r>
              <a:rPr>
                <a:rtl/>
              </a:rPr>
              <a:t>It builds confidence in applying new skills;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bidi/>
            </a:pPr>
            <a:r>
              <a:rPr>
                <a:rtl/>
              </a:rPr>
              <a:t>It allows parents to rehearse new skills with the support and guidance of facilitators;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bidi/>
            </a:pPr>
            <a:r>
              <a:rPr>
                <a:rtl/>
              </a:rPr>
              <a:t>It strengthens buy-in or acceptance of a specific parenting skill.</a:t>
            </a:r>
            <a:endParaRPr sz="1900">
              <a:solidFill>
                <a:srgbClr val="123D5D"/>
              </a:solidFill>
            </a:endParaRPr>
          </a:p>
        </p:txBody>
      </p:sp>
      <p:sp>
        <p:nvSpPr>
          <p:cNvPr id="799" name="Google Shape;799;p83"/>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rtlCol="true">
            <a:noAutofit/>
          </a:bodyPr>
          <a:lstStyle/>
          <a:p>
            <a:pPr indent="0" lvl="0" marL="0" marR="0" rtl="0" algn="l">
              <a:lnSpc>
                <a:spcPct val="100000"/>
              </a:lnSpc>
              <a:spcBef>
                <a:spcPts val="1000"/>
              </a:spcBef>
              <a:spcAft>
                <a:spcPts val="0"/>
              </a:spcAft>
              <a:buNone/>
              <a:bidi/>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bidi/>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bidi/>
            </a:pPr>
            <a:r>
              <a:rPr b="1">
                <a:rtl/>
              </a:rPr>
              <a:t>PRACTICE </a:t>
            </a:r>
            <a:r>
              <a:rPr>
                <a:rtl/>
              </a:rPr>
              <a:t>the new positive parenting skills at home. </a:t>
            </a:r>
            <a:endParaRPr i="0" sz="900" u="none" cap="none" strike="noStrike">
              <a:solidFill>
                <a:srgbClr val="FFFFFF"/>
              </a:solidFill>
              <a:latin typeface="Roboto"/>
              <a:ea typeface="Roboto"/>
              <a:cs typeface="Roboto"/>
              <a:sym typeface="Roboto"/>
            </a:endParaRPr>
          </a:p>
        </p:txBody>
      </p:sp>
      <p:sp>
        <p:nvSpPr>
          <p:cNvPr id="800" name="Google Shape;800;p83"/>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801" name="Google Shape;801;p83"/>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802" name="Google Shape;802;p83"/>
          <p:cNvSpPr txBox="1"/>
          <p:nvPr/>
        </p:nvSpPr>
        <p:spPr>
          <a:xfrm>
            <a:off x="848550" y="4167175"/>
            <a:ext cx="7446900" cy="400200"/>
          </a:xfrm>
          <a:prstGeom prst="rect">
            <a:avLst/>
          </a:prstGeom>
          <a:noFill/>
          <a:ln>
            <a:noFill/>
          </a:ln>
        </p:spPr>
        <p:txBody>
          <a:bodyPr anchorCtr="0" anchor="t" bIns="91425" lIns="91425" spcFirstLastPara="1" rIns="91425" wrap="square" tIns="91425" rtlCol="true">
            <a:spAutoFit/>
          </a:bodyPr>
          <a:lstStyle/>
          <a:p>
            <a:pPr indent="0" lvl="0" marL="0" rtl="0" algn="l">
              <a:spcBef>
                <a:spcPts val="0"/>
              </a:spcBef>
              <a:spcAft>
                <a:spcPts val="0"/>
              </a:spcAft>
              <a:buNone/>
              <a:defRPr i="1"/>
              <a:bidi/>
            </a:pPr>
            <a:r>
              <a:rPr>
                <a:rtl/>
              </a:rPr>
              <a:t>Share in the chat how will you PRACTICE the facilitation skills for Crianza con Conciencia</a:t>
            </a:r>
            <a:endParaRPr i="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06" name="Shape 806"/>
        <p:cNvGrpSpPr/>
        <p:nvPr/>
      </p:nvGrpSpPr>
      <p:grpSpPr>
        <a:xfrm>
          <a:off x="0" y="0"/>
          <a:ext cx="0" cy="0"/>
          <a:chOff x="0" y="0"/>
          <a:chExt cx="0" cy="0"/>
        </a:xfrm>
      </p:grpSpPr>
      <p:sp>
        <p:nvSpPr>
          <p:cNvPr id="807" name="Google Shape;807;p84"/>
          <p:cNvSpPr txBox="1"/>
          <p:nvPr/>
        </p:nvSpPr>
        <p:spPr>
          <a:xfrm>
            <a:off x="361525" y="3583825"/>
            <a:ext cx="7821300" cy="8757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PRACTISE: Role Play </a:t>
            </a:r>
            <a:endParaRPr b="1" sz="5000">
              <a:solidFill>
                <a:schemeClr val="lt1"/>
              </a:solidFill>
            </a:endParaRPr>
          </a:p>
        </p:txBody>
      </p:sp>
      <p:pic>
        <p:nvPicPr>
          <p:cNvPr id="808" name="Google Shape;808;p84"/>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12" name="Shape 812"/>
        <p:cNvGrpSpPr/>
        <p:nvPr/>
      </p:nvGrpSpPr>
      <p:grpSpPr>
        <a:xfrm>
          <a:off x="0" y="0"/>
          <a:ext cx="0" cy="0"/>
          <a:chOff x="0" y="0"/>
          <a:chExt cx="0" cy="0"/>
        </a:xfrm>
      </p:grpSpPr>
      <p:sp>
        <p:nvSpPr>
          <p:cNvPr id="813" name="Google Shape;813;p85"/>
          <p:cNvSpPr txBox="1"/>
          <p:nvPr/>
        </p:nvSpPr>
        <p:spPr>
          <a:xfrm>
            <a:off x="361525" y="3583825"/>
            <a:ext cx="7821300" cy="8757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Let’s get moving! </a:t>
            </a:r>
            <a:br>
              <a:rPr b="1" lang="en-US" sz="5000">
                <a:solidFill>
                  <a:schemeClr val="lt1"/>
                </a:solidFill>
              </a:rPr>
            </a:br>
            <a:endParaRPr b="1" sz="5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817" name="Shape 817"/>
        <p:cNvGrpSpPr/>
        <p:nvPr/>
      </p:nvGrpSpPr>
      <p:grpSpPr>
        <a:xfrm>
          <a:off x="0" y="0"/>
          <a:ext cx="0" cy="0"/>
          <a:chOff x="0" y="0"/>
          <a:chExt cx="0" cy="0"/>
        </a:xfrm>
      </p:grpSpPr>
      <p:sp>
        <p:nvSpPr>
          <p:cNvPr id="818" name="Google Shape;818;p86"/>
          <p:cNvSpPr txBox="1"/>
          <p:nvPr/>
        </p:nvSpPr>
        <p:spPr>
          <a:xfrm>
            <a:off x="361525" y="242567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Module 3: Live Demo of the Onboarding Session</a:t>
            </a:r>
            <a:endParaRPr b="1" sz="50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822" name="Shape 822"/>
        <p:cNvGrpSpPr/>
        <p:nvPr/>
      </p:nvGrpSpPr>
      <p:grpSpPr>
        <a:xfrm>
          <a:off x="0" y="0"/>
          <a:ext cx="0" cy="0"/>
          <a:chOff x="0" y="0"/>
          <a:chExt cx="0" cy="0"/>
        </a:xfrm>
      </p:grpSpPr>
      <p:pic>
        <p:nvPicPr>
          <p:cNvPr id="823" name="Google Shape;823;p87"/>
          <p:cNvPicPr preferRelativeResize="0"/>
          <p:nvPr/>
        </p:nvPicPr>
        <p:blipFill>
          <a:blip r:embed="rId3">
            <a:alphaModFix/>
          </a:blip>
          <a:stretch>
            <a:fillRect/>
          </a:stretch>
        </p:blipFill>
        <p:spPr>
          <a:xfrm>
            <a:off x="3360500" y="877575"/>
            <a:ext cx="2215375" cy="2215375"/>
          </a:xfrm>
          <a:prstGeom prst="rect">
            <a:avLst/>
          </a:prstGeom>
          <a:noFill/>
          <a:ln>
            <a:noFill/>
          </a:ln>
        </p:spPr>
      </p:pic>
      <p:sp>
        <p:nvSpPr>
          <p:cNvPr id="824" name="Google Shape;824;p87"/>
          <p:cNvSpPr txBox="1"/>
          <p:nvPr/>
        </p:nvSpPr>
        <p:spPr>
          <a:xfrm>
            <a:off x="1941138" y="3392625"/>
            <a:ext cx="5261700" cy="815700"/>
          </a:xfrm>
          <a:prstGeom prst="rect">
            <a:avLst/>
          </a:prstGeom>
          <a:noFill/>
          <a:ln>
            <a:noFill/>
          </a:ln>
        </p:spPr>
        <p:txBody>
          <a:bodyPr anchorCtr="0" anchor="t" bIns="91425" lIns="91425" spcFirstLastPara="1" rIns="91425" wrap="square" tIns="91425" rtlCol="true">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bidi/>
            </a:pPr>
            <a:r>
              <a:rPr>
                <a:rtl/>
              </a:rPr>
              <a:t>Role switch to being parents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8"/>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30" name="Google Shape;830;p88"/>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Live Demo of Onboarding Session</a:t>
            </a:r>
            <a:endParaRPr b="0" i="0" sz="1400" u="none" cap="none" strike="noStrike">
              <a:solidFill>
                <a:srgbClr val="000000"/>
              </a:solidFill>
              <a:latin typeface="Arial"/>
              <a:ea typeface="Arial"/>
              <a:cs typeface="Arial"/>
              <a:sym typeface="Arial"/>
            </a:endParaRPr>
          </a:p>
        </p:txBody>
      </p:sp>
      <p:sp>
        <p:nvSpPr>
          <p:cNvPr id="831" name="Google Shape;831;p88"/>
          <p:cNvSpPr txBox="1"/>
          <p:nvPr/>
        </p:nvSpPr>
        <p:spPr>
          <a:xfrm>
            <a:off x="434350" y="918300"/>
            <a:ext cx="7962000" cy="3306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bidi/>
            </a:pPr>
            <a:r>
              <a:rPr>
                <a:rtl/>
              </a:rPr>
              <a:t>What are the objectives of the onboarding session?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bidi/>
            </a:pPr>
            <a:r>
              <a:rPr>
                <a:rtl/>
              </a:rPr>
              <a:t>Parents learn about the lessons and structure of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bidi/>
            </a:pPr>
            <a:r>
              <a:rPr>
                <a:rtl/>
              </a:rPr>
              <a:t>Participants have basic phone use skills to access all relevant Crianza con Conciencia+ content and participate in the WhatsApp support groups.</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bidi/>
            </a:pPr>
            <a:r>
              <a:rPr>
                <a:rtl/>
              </a:rPr>
              <a:t>Participants lay the foundation for working together well during WhatsApp support groups.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bidi/>
            </a:pPr>
            <a:r>
              <a:rPr>
                <a:rtl/>
              </a:rPr>
              <a:t>Parents are onboarded onto the Crianza con Conciencia+ chatbot and complete the onboarding and welcome flow. </a:t>
            </a:r>
            <a:endParaRPr sz="1900">
              <a:solidFill>
                <a:schemeClr val="accent5"/>
              </a:solidFill>
              <a:latin typeface="Noto Sans"/>
              <a:ea typeface="Noto Sans"/>
              <a:cs typeface="Noto Sans"/>
              <a:sym typeface="No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aphicFrame>
        <p:nvGraphicFramePr>
          <p:cNvPr id="836" name="Google Shape;836;p89"/>
          <p:cNvGraphicFramePr/>
          <p:nvPr/>
        </p:nvGraphicFramePr>
        <p:xfrm>
          <a:off x="143113" y="75900"/>
          <a:ext cx="3000000" cy="3000000"/>
        </p:xfrm>
        <a:graphic>
          <a:graphicData uri="http://schemas.openxmlformats.org/drawingml/2006/table">
            <a:tbl>
              <a:tblPr bandCol="1" bandRow="1" rtl="true">
                <a:noFill/>
                <a:tableStyleId>{31DC0F98-B191-489F-A54A-C2740581BDAE}</a:tableStyleId>
              </a:tblPr>
              <a:tblGrid>
                <a:gridCol w="1803300"/>
                <a:gridCol w="5757950"/>
                <a:gridCol w="1296525"/>
              </a:tblGrid>
              <a:tr h="364400">
                <a:tc gridSpan="3">
                  <a:txBody>
                    <a:bodyPr rtlCol="true"/>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bidi/>
                      </a:pPr>
                      <a:r>
                        <a:rPr>
                          <a:rtl/>
                        </a:rPr>
                        <a:t>Session Agenda</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632550">
                <a:tc rowSpan="2">
                  <a:txBody>
                    <a:bodyPr rtlCol="true"/>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bidi/>
                      </a:pPr>
                      <a:r>
                        <a:rPr>
                          <a:rtl/>
                        </a:rPr>
                        <a:t>Welcome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bidi/>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rtlCol="true"/>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Introductions</a:t>
                      </a:r>
                      <a:endParaRPr sz="1200">
                        <a:solidFill>
                          <a:srgbClr val="113D5C"/>
                        </a:solidFill>
                        <a:latin typeface="Noto Sans"/>
                        <a:ea typeface="Noto Sans"/>
                        <a:cs typeface="Noto Sans"/>
                        <a:sym typeface="Noto Sans"/>
                      </a:endParaRPr>
                    </a:p>
                    <a:p>
                      <a:pPr indent="-231140" lvl="0" marL="200025" marR="18675" rtl="0" algn="l">
                        <a:lnSpc>
                          <a:spcPct val="90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Getting to Know Each Other</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rtlCol="true"/>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bidi/>
                      </a:pPr>
                      <a:r>
                        <a:rPr>
                          <a:rtl/>
                        </a:rP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bidi/>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57525">
                <a:tc vMerge="1"/>
                <a:tc>
                  <a:txBody>
                    <a:bodyPr rtlCol="true"/>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Overview Of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1632925">
                <a:tc>
                  <a:txBody>
                    <a:bodyPr rtlCol="true"/>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bidi/>
                      </a:pPr>
                      <a:r>
                        <a:rPr>
                          <a:hlinkClick r:id="rId4">
                            <a:extLst>
                              <a:ext uri="{A12FA001-AC4F-418D-AE19-62706E023703}">
                                <ahyp:hlinkClr val="tx"/>
                              </a:ext>
                            </a:extLst>
                          </a:hlinkClick>
                          <a:rtl/>
                        </a:rPr>
                        <a:t>Getting Started with Crianza con Conciencia+</a:t>
                      </a:r>
                      <a:r>
                        <a:rPr>
                          <a:rtl/>
                        </a:rPr>
                        <a:t> chatbot</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bidi/>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rtlCol="true"/>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Introduction to Phone Use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Crianza con Conciencia+ chatbot onboarding</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First parenting skill: self-care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Walk through the first lesson of Crianza con Conciencia+ chatbot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Resolving Challenges with Crianza con Conciencia+ chatbot</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rtlCol="true"/>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bidi/>
                      </a:pPr>
                      <a:r>
                        <a:rPr>
                          <a:rtl/>
                        </a:rPr>
                        <a:t>65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632925">
                <a:tc>
                  <a:txBody>
                    <a:bodyPr rtlCol="true"/>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bidi/>
                      </a:pPr>
                      <a:r>
                        <a:rPr>
                          <a:rtl/>
                        </a:rPr>
                        <a:t>Moving forward</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bidi/>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rtlCol="true"/>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Setting up Ground Rules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Facilitator’s Role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Questions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Connecting Formando Conciencia+ and Parent ID</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Closing Activity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rtlCol="true"/>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bidi/>
                      </a:pPr>
                      <a:r>
                        <a:rPr>
                          <a:rtl/>
                        </a:rPr>
                        <a:t>40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0"/>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42" name="Google Shape;842;p90"/>
          <p:cNvSpPr txBox="1"/>
          <p:nvPr/>
        </p:nvSpPr>
        <p:spPr>
          <a:xfrm>
            <a:off x="286225" y="197499"/>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bidi/>
            </a:pPr>
            <a:r>
              <a:rPr>
                <a:rtl/>
              </a:rPr>
              <a:t>Getting started in WhatsApp automated chat</a:t>
            </a:r>
            <a:endParaRPr b="0" i="0" sz="1300" u="none" cap="none" strike="noStrike">
              <a:solidFill>
                <a:srgbClr val="000000"/>
              </a:solidFill>
              <a:latin typeface="Arial"/>
              <a:ea typeface="Arial"/>
              <a:cs typeface="Arial"/>
              <a:sym typeface="Arial"/>
            </a:endParaRPr>
          </a:p>
        </p:txBody>
      </p:sp>
      <p:sp>
        <p:nvSpPr>
          <p:cNvPr id="843" name="Google Shape;843;p90"/>
          <p:cNvSpPr txBox="1"/>
          <p:nvPr/>
        </p:nvSpPr>
        <p:spPr>
          <a:xfrm>
            <a:off x="269600" y="972071"/>
            <a:ext cx="8199600" cy="3765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bidi/>
            </a:pPr>
            <a:r>
              <a:rPr>
                <a:rtl/>
              </a:rPr>
              <a:t>P</a:t>
            </a:r>
            <a:r>
              <a:rPr>
                <a:latin typeface="Arial"/>
                <a:ea typeface="Arial"/>
                <a:cs typeface="Arial"/>
                <a:sym typeface="Arial"/>
                <a:rtl/>
              </a:rPr>
              <a:t>hone use</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Switch on and off the phone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Phone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WhatsApp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Phone charging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Data bundle</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Internal phone storage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Digital awareness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bidi/>
            </a:pPr>
            <a:r>
              <a:rPr>
                <a:rtl/>
              </a:rPr>
              <a:t>Prevent damage to the phone</a:t>
            </a:r>
            <a:endParaRPr sz="1700">
              <a:solidFill>
                <a:srgbClr val="123D5D"/>
              </a:solidFill>
            </a:endParaRPr>
          </a:p>
        </p:txBody>
      </p:sp>
      <p:pic>
        <p:nvPicPr>
          <p:cNvPr id="844" name="Google Shape;844;p90"/>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1"/>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50" name="Google Shape;850;p91"/>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1400"/>
              <a:buFont typeface="Arial"/>
              <a:buNone/>
              <a:defRPr b="1" sz="1800">
                <a:solidFill>
                  <a:schemeClr val="lt1"/>
                </a:solidFil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pic>
        <p:nvPicPr>
          <p:cNvPr id="851" name="Google Shape;851;p91"/>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b="18929" l="-15394" r="-11621" t="0"/>
          <a:stretch/>
        </p:blipFill>
        <p:spPr>
          <a:xfrm>
            <a:off x="741213" y="1074350"/>
            <a:ext cx="2031300" cy="2147100"/>
          </a:xfrm>
          <a:prstGeom prst="ellipse">
            <a:avLst/>
          </a:prstGeom>
          <a:noFill/>
          <a:ln>
            <a:noFill/>
          </a:ln>
        </p:spPr>
      </p:pic>
      <p:sp>
        <p:nvSpPr>
          <p:cNvPr id="303" name="Google Shape;303;p47"/>
          <p:cNvSpPr txBox="1"/>
          <p:nvPr/>
        </p:nvSpPr>
        <p:spPr>
          <a:xfrm>
            <a:off x="8928350" y="824900"/>
            <a:ext cx="914400" cy="400200"/>
          </a:xfrm>
          <a:prstGeom prst="rect">
            <a:avLst/>
          </a:prstGeom>
          <a:noFill/>
          <a:ln>
            <a:noFill/>
          </a:ln>
        </p:spPr>
        <p:txBody>
          <a:bodyPr anchorCtr="0" anchor="t" bIns="91425" lIns="91425" spcFirstLastPara="1" rIns="91425" wrap="square" tIns="91425" rtlCol="true">
            <a:spAutoFit/>
          </a:bodyPr>
          <a:lstStyle/>
          <a:p>
            <a:pPr indent="0" lvl="0" marL="0" rtl="0" algn="l">
              <a:spcBef>
                <a:spcPts val="0"/>
              </a:spcBef>
              <a:spcAft>
                <a:spcPts val="0"/>
              </a:spcAft>
              <a:buNone/>
              <a:bidi/>
            </a:pPr>
          </a:p>
        </p:txBody>
      </p:sp>
      <p:sp>
        <p:nvSpPr>
          <p:cNvPr id="304" name="Google Shape;304;p47"/>
          <p:cNvSpPr txBox="1"/>
          <p:nvPr/>
        </p:nvSpPr>
        <p:spPr>
          <a:xfrm>
            <a:off x="1544911" y="218775"/>
            <a:ext cx="5843400" cy="7851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bidi/>
            </a:pPr>
            <a:r>
              <a:rPr>
                <a:rtl/>
              </a:rPr>
              <a:t>MEET THE TEAM</a:t>
            </a:r>
            <a:endParaRPr b="1" i="0" sz="4500" u="none" cap="none" strike="noStrike">
              <a:solidFill>
                <a:schemeClr val="lt1"/>
              </a:solidFill>
              <a:latin typeface="Delicious Handrawn"/>
              <a:ea typeface="Delicious Handrawn"/>
              <a:cs typeface="Delicious Handrawn"/>
              <a:sym typeface="Delicious Handrawn"/>
            </a:endParaRPr>
          </a:p>
        </p:txBody>
      </p:sp>
      <p:pic>
        <p:nvPicPr>
          <p:cNvPr id="305" name="Google Shape;305;p47"/>
          <p:cNvPicPr preferRelativeResize="0"/>
          <p:nvPr/>
        </p:nvPicPr>
        <p:blipFill rotWithShape="1">
          <a:blip r:embed="rId4">
            <a:alphaModFix/>
          </a:blip>
          <a:srcRect b="0" l="6657" r="6657" t="0"/>
          <a:stretch/>
        </p:blipFill>
        <p:spPr>
          <a:xfrm>
            <a:off x="3556350" y="1074350"/>
            <a:ext cx="2031300" cy="2147100"/>
          </a:xfrm>
          <a:prstGeom prst="ellipse">
            <a:avLst/>
          </a:prstGeom>
          <a:noFill/>
          <a:ln>
            <a:noFill/>
          </a:ln>
        </p:spPr>
      </p:pic>
      <p:pic>
        <p:nvPicPr>
          <p:cNvPr id="306" name="Google Shape;306;p47"/>
          <p:cNvPicPr preferRelativeResize="0"/>
          <p:nvPr/>
        </p:nvPicPr>
        <p:blipFill rotWithShape="1">
          <a:blip r:embed="rId5">
            <a:alphaModFix/>
          </a:blip>
          <a:srcRect b="21734" l="41400" r="3102" t="0"/>
          <a:stretch/>
        </p:blipFill>
        <p:spPr>
          <a:xfrm>
            <a:off x="6371488" y="1074350"/>
            <a:ext cx="2031300" cy="2147100"/>
          </a:xfrm>
          <a:prstGeom prst="ellipse">
            <a:avLst/>
          </a:prstGeom>
          <a:noFill/>
          <a:ln>
            <a:noFill/>
          </a:ln>
        </p:spPr>
      </p:pic>
      <p:sp>
        <p:nvSpPr>
          <p:cNvPr id="307" name="Google Shape;307;p47"/>
          <p:cNvSpPr txBox="1"/>
          <p:nvPr/>
        </p:nvSpPr>
        <p:spPr>
          <a:xfrm>
            <a:off x="265250" y="3465925"/>
            <a:ext cx="2775000" cy="6600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bidi/>
            </a:pPr>
            <a:r>
              <a:rPr>
                <a:rtl/>
              </a:rPr>
              <a:t>Nancy Amador Buenabad</a:t>
            </a:r>
            <a:endParaRPr b="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bidi/>
            </a:pPr>
            <a:r>
              <a:rPr>
                <a:rtl/>
              </a:rP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bidi/>
            </a:pPr>
            <a:r>
              <a:rPr>
                <a:rtl/>
              </a:rPr>
              <a:t>Crianza con Conciencia+</a:t>
            </a:r>
            <a:endParaRPr i="1">
              <a:solidFill>
                <a:schemeClr val="lt1"/>
              </a:solidFill>
              <a:latin typeface="Noto Sans"/>
              <a:ea typeface="Noto Sans"/>
              <a:cs typeface="Noto Sans"/>
              <a:sym typeface="Noto Sans"/>
            </a:endParaRPr>
          </a:p>
        </p:txBody>
      </p:sp>
      <p:sp>
        <p:nvSpPr>
          <p:cNvPr id="308" name="Google Shape;308;p47"/>
          <p:cNvSpPr txBox="1"/>
          <p:nvPr/>
        </p:nvSpPr>
        <p:spPr>
          <a:xfrm>
            <a:off x="3079100" y="3465925"/>
            <a:ext cx="2775000" cy="6600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bidi/>
            </a:pPr>
            <a:r>
              <a:rPr>
                <a:rtl/>
              </a:rPr>
              <a:t>Guadalupe Ramírez Martínez</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bidi/>
            </a:pPr>
            <a:r>
              <a:rPr>
                <a:rtl/>
              </a:rP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bidi/>
            </a:pPr>
            <a:r>
              <a:rPr>
                <a:rtl/>
              </a:rPr>
              <a:t>Crianza con Conciencia+</a:t>
            </a:r>
            <a:endParaRPr i="1">
              <a:solidFill>
                <a:schemeClr val="lt1"/>
              </a:solidFill>
              <a:latin typeface="Noto Sans"/>
              <a:ea typeface="Noto Sans"/>
              <a:cs typeface="Noto Sans"/>
              <a:sym typeface="Noto Sans"/>
            </a:endParaRPr>
          </a:p>
        </p:txBody>
      </p:sp>
      <p:sp>
        <p:nvSpPr>
          <p:cNvPr id="309" name="Google Shape;309;p47"/>
          <p:cNvSpPr txBox="1"/>
          <p:nvPr/>
        </p:nvSpPr>
        <p:spPr>
          <a:xfrm>
            <a:off x="5892950" y="3465925"/>
            <a:ext cx="2775000" cy="6600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bidi/>
            </a:pPr>
            <a:r>
              <a:rPr>
                <a:rtl/>
              </a:rP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bidi/>
            </a:pPr>
            <a:r>
              <a:rPr>
                <a:rtl/>
              </a:rP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bidi/>
            </a:pPr>
            <a:r>
              <a:rPr>
                <a:rtl/>
              </a:rPr>
              <a:t>Parenting for Lifelong Health</a:t>
            </a:r>
            <a:endParaRPr i="1">
              <a:solidFill>
                <a:schemeClr val="lt1"/>
              </a:solidFill>
              <a:latin typeface="Noto Sans"/>
              <a:ea typeface="Noto Sans"/>
              <a:cs typeface="Noto Sans"/>
              <a:sym typeface="Noto Sans"/>
            </a:endParaRPr>
          </a:p>
        </p:txBody>
      </p:sp>
      <p:pic>
        <p:nvPicPr>
          <p:cNvPr id="310" name="Google Shape;310;p47"/>
          <p:cNvPicPr preferRelativeResize="0"/>
          <p:nvPr/>
        </p:nvPicPr>
        <p:blipFill>
          <a:blip r:embed="rId6">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57" name="Google Shape;857;p92"/>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1400"/>
              <a:buFont typeface="Arial"/>
              <a:buNone/>
              <a:defRPr b="1" sz="1800">
                <a:solidFill>
                  <a:schemeClr val="lt1"/>
                </a:solidFil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pic>
        <p:nvPicPr>
          <p:cNvPr id="858" name="Google Shape;858;p92"/>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64" name="Google Shape;864;p93"/>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1400"/>
              <a:buFont typeface="Arial"/>
              <a:buNone/>
              <a:defRPr b="1" sz="1800">
                <a:solidFill>
                  <a:schemeClr val="lt1"/>
                </a:solidFil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pic>
        <p:nvPicPr>
          <p:cNvPr id="865" name="Google Shape;865;p93"/>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First steps in Crianza con Conciencia+ chatbot</a:t>
            </a:r>
          </a:p>
        </p:txBody>
      </p:sp>
      <p:sp>
        <p:nvSpPr>
          <p:cNvPr id="871" name="Google Shape;871;p9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rtlCol="true">
            <a:spAutoFit/>
          </a:bodyPr>
          <a:lstStyle/>
          <a:p>
            <a:pPr indent="-457200" lvl="0" marL="457200" rtl="0" algn="l">
              <a:lnSpc>
                <a:spcPct val="90000"/>
              </a:lnSpc>
              <a:spcBef>
                <a:spcPts val="0"/>
              </a:spcBef>
              <a:spcAft>
                <a:spcPts val="0"/>
              </a:spcAft>
              <a:buSzPts val="4700"/>
              <a:buFont typeface="Delicious Handrawn"/>
              <a:buAutoNum type="arabicPeriod"/>
              <a:defRPr sz="2800"/>
              <a:bidi/>
            </a:pPr>
            <a:r>
              <a:rPr>
                <a:rtl/>
              </a:rPr>
              <a:t>Save the phone number of Crianza con Conciencia + as a contact:</a:t>
            </a:r>
            <a:endParaRPr sz="2800"/>
          </a:p>
          <a:p>
            <a:pPr indent="0" lvl="0" marL="457200" rtl="0" algn="l">
              <a:lnSpc>
                <a:spcPct val="90000"/>
              </a:lnSpc>
              <a:spcBef>
                <a:spcPts val="0"/>
              </a:spcBef>
              <a:spcAft>
                <a:spcPts val="0"/>
              </a:spcAft>
              <a:buSzPts val="5000"/>
              <a:buNone/>
              <a:bidi/>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bidi/>
            </a:pPr>
            <a:r>
              <a:rPr>
                <a:rtl/>
              </a:rPr>
              <a:t>56 5100 6984</a:t>
            </a:r>
          </a:p>
          <a:p>
            <a:pPr indent="0" lvl="0" marL="0" rtl="0" algn="l">
              <a:lnSpc>
                <a:spcPct val="90000"/>
              </a:lnSpc>
              <a:spcBef>
                <a:spcPts val="0"/>
              </a:spcBef>
              <a:spcAft>
                <a:spcPts val="0"/>
              </a:spcAft>
              <a:buSzPts val="5000"/>
              <a:buNone/>
              <a:bidi/>
            </a:pPr>
          </a:p>
          <a:p>
            <a:pPr indent="0" lvl="0" marL="0" rtl="0" algn="l">
              <a:lnSpc>
                <a:spcPct val="90000"/>
              </a:lnSpc>
              <a:spcBef>
                <a:spcPts val="0"/>
              </a:spcBef>
              <a:spcAft>
                <a:spcPts val="0"/>
              </a:spcAft>
              <a:buClr>
                <a:schemeClr val="lt1"/>
              </a:buClr>
              <a:buSzPts val="5000"/>
              <a:buFont typeface="Noto Sans Thin"/>
              <a:buNone/>
              <a:bidi/>
            </a:p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9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877" name="Google Shape;877;p95"/>
          <p:cNvSpPr txBox="1"/>
          <p:nvPr/>
        </p:nvSpPr>
        <p:spPr>
          <a:xfrm>
            <a:off x="1315625" y="98075"/>
            <a:ext cx="3272100" cy="840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bidi/>
            </a:pPr>
            <a:r>
              <a:rPr>
                <a:rtl/>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878" name="Google Shape;878;p9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879" name="Google Shape;879;p9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880" name="Google Shape;880;p9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881" name="Google Shape;881;p9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882" name="Google Shape;882;p9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883" name="Google Shape;883;p9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884" name="Google Shape;884;p9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885" name="Google Shape;885;p9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886" name="Google Shape;886;p9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887" name="Google Shape;887;p9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888" name="Google Shape;888;p95"/>
          <p:cNvSpPr txBox="1"/>
          <p:nvPr/>
        </p:nvSpPr>
        <p:spPr>
          <a:xfrm>
            <a:off x="1910225" y="1723138"/>
            <a:ext cx="255900" cy="2997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bidi/>
            </a:pPr>
            <a:r>
              <a:rPr>
                <a:rtl/>
              </a:rPr>
              <a:t>6</a:t>
            </a:r>
            <a:endParaRPr b="0" i="0" sz="1150" u="none" cap="none" strike="noStrike">
              <a:solidFill>
                <a:srgbClr val="000000"/>
              </a:solidFill>
              <a:latin typeface="Arial"/>
              <a:ea typeface="Arial"/>
              <a:cs typeface="Arial"/>
              <a:sym typeface="Arial"/>
            </a:endParaRPr>
          </a:p>
        </p:txBody>
      </p:sp>
      <p:sp>
        <p:nvSpPr>
          <p:cNvPr id="889" name="Google Shape;889;p9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890" name="Google Shape;890;p95"/>
          <p:cNvSpPr txBox="1"/>
          <p:nvPr/>
        </p:nvSpPr>
        <p:spPr>
          <a:xfrm>
            <a:off x="4298050" y="1723138"/>
            <a:ext cx="255900" cy="2997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bidi/>
            </a:pPr>
            <a:r>
              <a:rPr>
                <a:rtl/>
              </a:rP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After saving the number, open WhatsApp and search for “Crianza con Conciencia+”</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9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01" name="Google Shape;901;p97"/>
          <p:cNvSpPr txBox="1"/>
          <p:nvPr/>
        </p:nvSpPr>
        <p:spPr>
          <a:xfrm>
            <a:off x="1315625" y="98075"/>
            <a:ext cx="3272100" cy="840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bidi/>
            </a:pPr>
            <a:r>
              <a:rPr>
                <a:rtl/>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02" name="Google Shape;902;p9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903" name="Google Shape;903;p9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04" name="Google Shape;904;p9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905" name="Google Shape;905;p9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906" name="Google Shape;906;p9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pic>
        <p:nvPicPr>
          <p:cNvPr id="907" name="Google Shape;907;p9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908" name="Google Shape;908;p9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909" name="Google Shape;909;p9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bidi/>
            </a:pPr>
            <a:r>
              <a:rPr>
                <a:rtl/>
              </a:rP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910" name="Google Shape;910;p9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911" name="Google Shape;911;p9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912" name="Google Shape;912;p9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913" name="Google Shape;913;p9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14" name="Google Shape;914;p9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915" name="Google Shape;915;p9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916" name="Google Shape;916;p9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917" name="Google Shape;917;p9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9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23" name="Google Shape;923;p98"/>
          <p:cNvSpPr txBox="1"/>
          <p:nvPr/>
        </p:nvSpPr>
        <p:spPr>
          <a:xfrm>
            <a:off x="1315625" y="98075"/>
            <a:ext cx="3272100" cy="840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bidi/>
            </a:pPr>
            <a:r>
              <a:rPr>
                <a:rtl/>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24" name="Google Shape;924;p9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25" name="Google Shape;925;p98"/>
          <p:cNvPicPr preferRelativeResize="0"/>
          <p:nvPr/>
        </p:nvPicPr>
        <p:blipFill rotWithShape="1">
          <a:blip r:embed="rId5">
            <a:alphaModFix/>
          </a:blip>
          <a:srcRect b="0" l="0" r="0" t="0"/>
          <a:stretch/>
        </p:blipFill>
        <p:spPr>
          <a:xfrm>
            <a:off x="1528599" y="1339900"/>
            <a:ext cx="1649599" cy="3571536"/>
          </a:xfrm>
          <a:prstGeom prst="rect">
            <a:avLst/>
          </a:prstGeom>
          <a:noFill/>
          <a:ln>
            <a:noFill/>
          </a:ln>
        </p:spPr>
      </p:pic>
      <p:pic>
        <p:nvPicPr>
          <p:cNvPr id="926" name="Google Shape;926;p9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27" name="Google Shape;927;p98"/>
          <p:cNvPicPr preferRelativeResize="0"/>
          <p:nvPr/>
        </p:nvPicPr>
        <p:blipFill rotWithShape="1">
          <a:blip r:embed="rId6">
            <a:alphaModFix/>
          </a:blip>
          <a:srcRect b="0" l="0" r="0" t="0"/>
          <a:stretch/>
        </p:blipFill>
        <p:spPr>
          <a:xfrm>
            <a:off x="1528599" y="1339890"/>
            <a:ext cx="1649599" cy="3571536"/>
          </a:xfrm>
          <a:prstGeom prst="rect">
            <a:avLst/>
          </a:prstGeom>
          <a:noFill/>
          <a:ln>
            <a:noFill/>
          </a:ln>
        </p:spPr>
      </p:pic>
      <p:sp>
        <p:nvSpPr>
          <p:cNvPr id="928" name="Google Shape;928;p9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929" name="Google Shape;929;p9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930" name="Google Shape;930;p98"/>
          <p:cNvPicPr preferRelativeResize="0"/>
          <p:nvPr/>
        </p:nvPicPr>
        <p:blipFill rotWithShape="1">
          <a:blip r:embed="rId7">
            <a:alphaModFix/>
          </a:blip>
          <a:srcRect b="31299" l="0" r="0" t="0"/>
          <a:stretch/>
        </p:blipFill>
        <p:spPr>
          <a:xfrm>
            <a:off x="3970600" y="1339900"/>
            <a:ext cx="1649599" cy="2453724"/>
          </a:xfrm>
          <a:prstGeom prst="rect">
            <a:avLst/>
          </a:prstGeom>
          <a:noFill/>
          <a:ln>
            <a:noFill/>
          </a:ln>
        </p:spPr>
      </p:pic>
      <p:sp>
        <p:nvSpPr>
          <p:cNvPr id="931" name="Google Shape;931;p9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932" name="Google Shape;932;p9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bidi/>
            </a:pPr>
            <a:r>
              <a:rPr>
                <a:rtl/>
              </a:rPr>
              <a:t>Start</a:t>
            </a:r>
            <a:endParaRPr b="0" i="0" sz="450" u="none" cap="none" strike="noStrike">
              <a:solidFill>
                <a:srgbClr val="000000"/>
              </a:solidFill>
              <a:latin typeface="Arial"/>
              <a:ea typeface="Arial"/>
              <a:cs typeface="Arial"/>
              <a:sym typeface="Arial"/>
            </a:endParaRPr>
          </a:p>
        </p:txBody>
      </p:sp>
      <p:sp>
        <p:nvSpPr>
          <p:cNvPr id="933" name="Google Shape;933;p9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bidi/>
            </a:pPr>
            <a:r>
              <a:rPr>
                <a:rtl/>
              </a:rPr>
              <a:t>Your ID is</a:t>
            </a:r>
            <a:endParaRPr b="0" i="0" sz="450" u="none" cap="none" strike="noStrike">
              <a:solidFill>
                <a:srgbClr val="000000"/>
              </a:solidFill>
              <a:latin typeface="Arial"/>
              <a:ea typeface="Arial"/>
              <a:cs typeface="Arial"/>
              <a:sym typeface="Arial"/>
            </a:endParaRPr>
          </a:p>
        </p:txBody>
      </p:sp>
      <p:sp>
        <p:nvSpPr>
          <p:cNvPr id="934" name="Google Shape;934;p98"/>
          <p:cNvSpPr txBox="1"/>
          <p:nvPr/>
        </p:nvSpPr>
        <p:spPr>
          <a:xfrm>
            <a:off x="5405550" y="1892788"/>
            <a:ext cx="2257500" cy="6093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800"/>
              <a:buFont typeface="Arial"/>
              <a:buNone/>
              <a:defRPr>
                <a:solidFill>
                  <a:srgbClr val="0C4061"/>
                </a:solidFill>
                <a:latin typeface="Delicious Handrawn"/>
                <a:ea typeface="Delicious Handrawn"/>
                <a:cs typeface="Delicious Handrawn"/>
                <a:sym typeface="Delicious Handrawn"/>
              </a:defRPr>
              <a:bidi/>
            </a:pPr>
            <a:r>
              <a:rPr>
                <a:rtl/>
              </a:rPr>
              <a:t>The Identification Number (ID) that parents will share with you</a:t>
            </a:r>
            <a:endParaRPr b="0" i="0" u="none" cap="none" strike="noStrike">
              <a:solidFill>
                <a:srgbClr val="0C4061"/>
              </a:solidFill>
              <a:latin typeface="Delicious Handrawn"/>
              <a:ea typeface="Delicious Handrawn"/>
              <a:cs typeface="Delicious Handrawn"/>
              <a:sym typeface="Delicious Handrawn"/>
            </a:endParaRPr>
          </a:p>
        </p:txBody>
      </p:sp>
      <p:pic>
        <p:nvPicPr>
          <p:cNvPr id="935" name="Google Shape;935;p98"/>
          <p:cNvPicPr preferRelativeResize="0"/>
          <p:nvPr/>
        </p:nvPicPr>
        <p:blipFill rotWithShape="1">
          <a:blip r:embed="rId8">
            <a:alphaModFix/>
          </a:blip>
          <a:srcRect b="0" l="0" r="0" t="0"/>
          <a:stretch/>
        </p:blipFill>
        <p:spPr>
          <a:xfrm rot="3338200">
            <a:off x="5112508" y="1812035"/>
            <a:ext cx="358380" cy="358380"/>
          </a:xfrm>
          <a:prstGeom prst="rect">
            <a:avLst/>
          </a:prstGeom>
          <a:noFill/>
          <a:ln>
            <a:noFill/>
          </a:ln>
        </p:spPr>
      </p:pic>
      <p:sp>
        <p:nvSpPr>
          <p:cNvPr id="936" name="Google Shape;936;p98"/>
          <p:cNvSpPr txBox="1"/>
          <p:nvPr/>
        </p:nvSpPr>
        <p:spPr>
          <a:xfrm>
            <a:off x="6066000" y="3426075"/>
            <a:ext cx="1474500" cy="4980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800"/>
              <a:buFont typeface="Arial"/>
              <a:buNone/>
              <a:defRPr sz="1600">
                <a:solidFill>
                  <a:srgbClr val="0C4061"/>
                </a:solidFill>
                <a:latin typeface="Delicious Handrawn"/>
                <a:ea typeface="Delicious Handrawn"/>
                <a:cs typeface="Delicious Handrawn"/>
                <a:sym typeface="Delicious Handrawn"/>
              </a:defRPr>
              <a:bidi/>
            </a:pPr>
            <a:r>
              <a:rPr>
                <a:rtl/>
              </a:rPr>
              <a:t>Welcome messages</a:t>
            </a:r>
            <a:endParaRPr b="0" i="0" sz="1600" u="none" cap="none" strike="noStrike">
              <a:solidFill>
                <a:srgbClr val="0C4061"/>
              </a:solidFill>
              <a:latin typeface="Delicious Handrawn"/>
              <a:ea typeface="Delicious Handrawn"/>
              <a:cs typeface="Delicious Handrawn"/>
              <a:sym typeface="Delicious Handrawn"/>
            </a:endParaRPr>
          </a:p>
        </p:txBody>
      </p:sp>
      <p:pic>
        <p:nvPicPr>
          <p:cNvPr id="937" name="Google Shape;937;p98"/>
          <p:cNvPicPr preferRelativeResize="0"/>
          <p:nvPr/>
        </p:nvPicPr>
        <p:blipFill rotWithShape="1">
          <a:blip r:embed="rId8">
            <a:alphaModFix/>
          </a:blip>
          <a:srcRect b="0" l="0" r="0" t="0"/>
          <a:stretch/>
        </p:blipFill>
        <p:spPr>
          <a:xfrm rot="3338203">
            <a:off x="5254505" y="3246862"/>
            <a:ext cx="679107" cy="679107"/>
          </a:xfrm>
          <a:prstGeom prst="rect">
            <a:avLst/>
          </a:prstGeom>
          <a:noFill/>
          <a:ln>
            <a:noFill/>
          </a:ln>
        </p:spPr>
      </p:pic>
      <p:pic>
        <p:nvPicPr>
          <p:cNvPr id="938" name="Google Shape;938;p98"/>
          <p:cNvPicPr preferRelativeResize="0"/>
          <p:nvPr/>
        </p:nvPicPr>
        <p:blipFill rotWithShape="1">
          <a:blip r:embed="rId8">
            <a:alphaModFix/>
          </a:blip>
          <a:srcRect b="0" l="0" r="0" t="0"/>
          <a:stretch/>
        </p:blipFill>
        <p:spPr>
          <a:xfrm rot="3338199">
            <a:off x="7429682" y="4219234"/>
            <a:ext cx="483357" cy="483357"/>
          </a:xfrm>
          <a:prstGeom prst="rect">
            <a:avLst/>
          </a:prstGeom>
          <a:noFill/>
          <a:ln>
            <a:noFill/>
          </a:ln>
        </p:spPr>
      </p:pic>
      <p:sp>
        <p:nvSpPr>
          <p:cNvPr id="939" name="Google Shape;939;p98"/>
          <p:cNvSpPr/>
          <p:nvPr/>
        </p:nvSpPr>
        <p:spPr>
          <a:xfrm>
            <a:off x="1742550" y="3405950"/>
            <a:ext cx="236100" cy="82800"/>
          </a:xfrm>
          <a:prstGeom prst="rect">
            <a:avLst/>
          </a:prstGeom>
          <a:solidFill>
            <a:schemeClr val="lt1"/>
          </a:solidFill>
          <a:ln>
            <a:noFill/>
          </a:ln>
        </p:spPr>
        <p:txBody>
          <a:bodyPr anchorCtr="0" anchor="ctr" bIns="91425" lIns="91425" spcFirstLastPara="1" rIns="91425" wrap="square" tIns="91425" rtlCol="true">
            <a:noAutofit/>
          </a:bodyPr>
          <a:lstStyle/>
          <a:p>
            <a:pPr indent="0" lvl="0" marL="0" marR="0" rtl="0" algn="l">
              <a:spcBef>
                <a:spcPts val="0"/>
              </a:spcBef>
              <a:spcAft>
                <a:spcPts val="0"/>
              </a:spcAft>
              <a:buNone/>
              <a:defRPr sz="300"/>
              <a:bidi/>
            </a:pPr>
            <a:r>
              <a:rPr>
                <a:rtl/>
              </a:rPr>
              <a:t>ENTRENAR</a:t>
            </a:r>
            <a:endParaRPr sz="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9"/>
          <p:cNvSpPr txBox="1"/>
          <p:nvPr/>
        </p:nvSpPr>
        <p:spPr>
          <a:xfrm>
            <a:off x="337425" y="731350"/>
            <a:ext cx="8502600" cy="2816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bidi/>
            </a:pPr>
            <a:r>
              <a:rPr>
                <a:latin typeface="Arial"/>
                <a:ea typeface="Arial"/>
                <a:cs typeface="Arial"/>
                <a:sym typeface="Arial"/>
                <a:rtl/>
              </a:rPr>
              <a:t>Let's start with the </a:t>
            </a:r>
            <a:r>
              <a:rPr>
                <a:rtl/>
              </a:rP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bidi/>
            </a:pPr>
            <a:r>
              <a:rPr>
                <a:rtl/>
              </a:rPr>
              <a:t>Be ready</a:t>
            </a:r>
            <a:r>
              <a:rPr>
                <a:latin typeface="Arial"/>
                <a:ea typeface="Arial"/>
                <a:cs typeface="Arial"/>
                <a:sym typeface="Arial"/>
                <a:rt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bidi/>
            </a:pPr>
            <a:r>
              <a:rPr>
                <a:rtl/>
              </a:rP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bidi/>
            </a:pPr>
            <a:r>
              <a:rPr>
                <a:rtl/>
              </a:rP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bidi/>
            </a:pPr>
            <a:r>
              <a:rPr>
                <a:rtl/>
              </a:rP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bidi/>
            </a:pPr>
            <a:r>
              <a:rPr>
                <a:rtl/>
              </a:rP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bidi/>
            </a:pPr>
            <a:r>
              <a:rPr>
                <a:rtl/>
              </a:rPr>
              <a:t>Choose your marital status</a:t>
            </a:r>
            <a:endParaRPr b="0" i="0" sz="1300" u="none" cap="none" strike="noStrike">
              <a:solidFill>
                <a:srgbClr val="123D5D"/>
              </a:solidFill>
              <a:latin typeface="Arial"/>
              <a:ea typeface="Arial"/>
              <a:cs typeface="Arial"/>
              <a:sym typeface="Arial"/>
            </a:endParaRPr>
          </a:p>
        </p:txBody>
      </p:sp>
      <p:sp>
        <p:nvSpPr>
          <p:cNvPr id="945" name="Google Shape;94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946" name="Google Shape;946;p99"/>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pic>
        <p:nvPicPr>
          <p:cNvPr id="947" name="Google Shape;947;p9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0"/>
          <p:cNvSpPr txBox="1"/>
          <p:nvPr/>
        </p:nvSpPr>
        <p:spPr>
          <a:xfrm>
            <a:off x="337425" y="731350"/>
            <a:ext cx="8502600" cy="1975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bidi/>
            </a:pPr>
            <a:r>
              <a:rPr>
                <a:latin typeface="Arial"/>
                <a:ea typeface="Arial"/>
                <a:cs typeface="Arial"/>
                <a:sym typeface="Arial"/>
                <a:rtl/>
              </a:rPr>
              <a:t>Let's start with the </a:t>
            </a:r>
            <a:r>
              <a:rPr>
                <a:rtl/>
              </a:rP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bidi/>
            </a:pPr>
            <a:r>
              <a:rPr>
                <a:rtl/>
              </a:rPr>
              <a:t>Be ready</a:t>
            </a:r>
            <a:r>
              <a:rPr>
                <a:latin typeface="Arial"/>
                <a:ea typeface="Arial"/>
                <a:cs typeface="Arial"/>
                <a:sym typeface="Arial"/>
                <a:rt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bidi/>
            </a:pPr>
            <a:r>
              <a:rPr>
                <a:latin typeface="Arial"/>
                <a:ea typeface="Arial"/>
                <a:cs typeface="Arial"/>
                <a:sym typeface="Arial"/>
                <a:rtl/>
              </a:rPr>
              <a:t>Write the </a:t>
            </a:r>
            <a:r>
              <a:rPr b="1">
                <a:rtl/>
              </a:rPr>
              <a:t>FIRST NAME OR NICKNAME </a:t>
            </a:r>
            <a:r>
              <a:rPr>
                <a:latin typeface="Arial"/>
                <a:ea typeface="Arial"/>
                <a:cs typeface="Arial"/>
                <a:sym typeface="Arial"/>
                <a:rtl/>
              </a:rPr>
              <a:t>of your girl, boy or </a:t>
            </a:r>
            <a:r>
              <a:rPr>
                <a:rt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bidi/>
            </a:pPr>
            <a:r>
              <a:rPr>
                <a:latin typeface="Arial"/>
                <a:ea typeface="Arial"/>
                <a:cs typeface="Arial"/>
                <a:sym typeface="Arial"/>
                <a:rtl/>
              </a:rPr>
              <a:t>Choose the sex of the girl, boy or </a:t>
            </a:r>
            <a:r>
              <a:rPr>
                <a:rt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bidi/>
            </a:pPr>
            <a:r>
              <a:rPr>
                <a:latin typeface="Arial"/>
                <a:ea typeface="Arial"/>
                <a:cs typeface="Arial"/>
                <a:sym typeface="Arial"/>
                <a:rtl/>
              </a:rPr>
              <a:t>Indicate the date of birth of the girl, boy or </a:t>
            </a:r>
            <a:r>
              <a:rPr>
                <a:rtl/>
              </a:rPr>
              <a:t>teen</a:t>
            </a:r>
            <a:r>
              <a:rPr>
                <a:latin typeface="Arial"/>
                <a:ea typeface="Arial"/>
                <a:cs typeface="Arial"/>
                <a:sym typeface="Arial"/>
                <a:rtl/>
              </a:rPr>
              <a:t> (dd/mm/yyyy)</a:t>
            </a:r>
            <a:endParaRPr b="0" i="0" sz="1300" u="none" cap="none" strike="noStrike">
              <a:solidFill>
                <a:srgbClr val="123D5D"/>
              </a:solidFill>
              <a:latin typeface="Arial"/>
              <a:ea typeface="Arial"/>
              <a:cs typeface="Arial"/>
              <a:sym typeface="Arial"/>
            </a:endParaRPr>
          </a:p>
        </p:txBody>
      </p:sp>
      <p:sp>
        <p:nvSpPr>
          <p:cNvPr id="953" name="Google Shape;953;p10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954" name="Google Shape;954;p100"/>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sp>
        <p:nvSpPr>
          <p:cNvPr id="955" name="Google Shape;955;p10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i="1">
                <a:solidFill>
                  <a:schemeClr val="lt1"/>
                </a:solidFill>
              </a:defRPr>
              <a:bidi/>
            </a:pPr>
            <a:r>
              <a:rPr>
                <a:rtl/>
              </a:rPr>
              <a:t>But which girl, boy or teen to choose? I have multiple children!</a:t>
            </a:r>
            <a:endParaRPr i="1">
              <a:solidFill>
                <a:schemeClr val="lt1"/>
              </a:solidFill>
            </a:endParaRPr>
          </a:p>
        </p:txBody>
      </p:sp>
      <p:pic>
        <p:nvPicPr>
          <p:cNvPr id="956" name="Google Shape;956;p10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1"/>
          <p:cNvSpPr txBox="1"/>
          <p:nvPr/>
        </p:nvSpPr>
        <p:spPr>
          <a:xfrm>
            <a:off x="854050" y="1970050"/>
            <a:ext cx="7904100" cy="26835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bidi/>
            </a:pPr>
            <a:r>
              <a:rPr>
                <a:rtl/>
              </a:rP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When enrolling, please choose the girl, boy or teen having behavioral challenges. Remember, the girl, boy, or teen has to be between the ages of </a:t>
            </a:r>
            <a:r>
              <a:rPr b="1">
                <a:rtl/>
              </a:rPr>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Lessons learnt from Crianza con Conciencia+ can be applied to support the growth of all your children.</a:t>
            </a:r>
            <a:endParaRPr b="1" sz="1500">
              <a:solidFill>
                <a:srgbClr val="00969B"/>
              </a:solidFill>
            </a:endParaRPr>
          </a:p>
        </p:txBody>
      </p:sp>
      <p:sp>
        <p:nvSpPr>
          <p:cNvPr id="962" name="Google Shape;962;p10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963" name="Google Shape;963;p101"/>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sp>
        <p:nvSpPr>
          <p:cNvPr id="964" name="Google Shape;964;p10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i="1">
                <a:solidFill>
                  <a:schemeClr val="lt1"/>
                </a:solidFill>
              </a:defRPr>
              <a:bidi/>
            </a:pPr>
            <a:r>
              <a:rPr>
                <a:rtl/>
              </a:rPr>
              <a:t>But which girl, boy or teen to choose? I have multiple children!</a:t>
            </a:r>
            <a:endParaRPr i="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314" name="Shape 314"/>
        <p:cNvGrpSpPr/>
        <p:nvPr/>
      </p:nvGrpSpPr>
      <p:grpSpPr>
        <a:xfrm>
          <a:off x="0" y="0"/>
          <a:ext cx="0" cy="0"/>
          <a:chOff x="0" y="0"/>
          <a:chExt cx="0" cy="0"/>
        </a:xfrm>
      </p:grpSpPr>
      <p:sp>
        <p:nvSpPr>
          <p:cNvPr id="315" name="Google Shape;315;p48"/>
          <p:cNvSpPr txBox="1"/>
          <p:nvPr/>
        </p:nvSpPr>
        <p:spPr>
          <a:xfrm>
            <a:off x="345900" y="264427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700">
                <a:solidFill>
                  <a:schemeClr val="lt1"/>
                </a:solidFill>
                <a:latin typeface="Noto Sans"/>
                <a:ea typeface="Noto Sans"/>
                <a:cs typeface="Noto Sans"/>
                <a:sym typeface="Noto Sans"/>
              </a:defRPr>
              <a:bidi/>
            </a:pPr>
            <a:r>
              <a:rPr>
                <a:rtl/>
              </a:rPr>
              <a:t>Getting to know each other zoom poll</a:t>
            </a:r>
            <a:endParaRPr b="1" sz="5700">
              <a:solidFill>
                <a:schemeClr val="lt1"/>
              </a:solidFill>
              <a:latin typeface="Noto Sans"/>
              <a:ea typeface="Noto Sans"/>
              <a:cs typeface="Noto Sans"/>
              <a:sym typeface="Noto Sans"/>
            </a:endParaRPr>
          </a:p>
        </p:txBody>
      </p:sp>
      <p:pic>
        <p:nvPicPr>
          <p:cNvPr id="316" name="Google Shape;316;p48"/>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02"/>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970" name="Google Shape;970;p102"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3"/>
          <p:cNvSpPr txBox="1"/>
          <p:nvPr/>
        </p:nvSpPr>
        <p:spPr>
          <a:xfrm>
            <a:off x="286225" y="855984"/>
            <a:ext cx="8199600" cy="3231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bidi/>
            </a:pPr>
            <a:r>
              <a:rPr>
                <a:latin typeface="Arial"/>
                <a:ea typeface="Arial"/>
                <a:cs typeface="Arial"/>
                <a:sym typeface="Arial"/>
                <a:rtl/>
              </a:rPr>
              <a:t>Choose </a:t>
            </a:r>
            <a:r>
              <a:rPr b="1">
                <a:rtl/>
              </a:rPr>
              <a:t>ANY ONE OPTION </a:t>
            </a:r>
            <a:r>
              <a:rPr>
                <a:rtl/>
              </a:rPr>
              <a:t>for</a:t>
            </a:r>
            <a:r>
              <a:rPr>
                <a:latin typeface="Arial"/>
                <a:ea typeface="Arial"/>
                <a:cs typeface="Arial"/>
                <a:sym typeface="Arial"/>
                <a:rtl/>
              </a:rPr>
              <a:t> how you want to receive messages</a:t>
            </a:r>
            <a:endParaRPr b="0" i="0" sz="1500" u="none" cap="none" strike="noStrike">
              <a:solidFill>
                <a:srgbClr val="123D5D"/>
              </a:solidFill>
              <a:latin typeface="Arial"/>
              <a:ea typeface="Arial"/>
              <a:cs typeface="Arial"/>
              <a:sym typeface="Arial"/>
            </a:endParaRPr>
          </a:p>
        </p:txBody>
      </p:sp>
      <p:sp>
        <p:nvSpPr>
          <p:cNvPr id="976" name="Google Shape;976;p103"/>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977" name="Google Shape;977;p103"/>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grpSp>
        <p:nvGrpSpPr>
          <p:cNvPr id="978" name="Google Shape;978;p103"/>
          <p:cNvGrpSpPr/>
          <p:nvPr/>
        </p:nvGrpSpPr>
        <p:grpSpPr>
          <a:xfrm>
            <a:off x="1445012" y="1352951"/>
            <a:ext cx="569100" cy="576600"/>
            <a:chOff x="1680299" y="3458426"/>
            <a:chExt cx="569100" cy="576600"/>
          </a:xfrm>
        </p:grpSpPr>
        <p:sp>
          <p:nvSpPr>
            <p:cNvPr id="979" name="Google Shape;979;p103"/>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980" name="Google Shape;980;p103"/>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981" name="Google Shape;981;p103"/>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a:solidFill>
                  <a:schemeClr val="lt1"/>
                </a:solidFill>
              </a:defRPr>
              <a:bidi/>
            </a:pPr>
            <a:r>
              <a:rPr>
                <a:rtl/>
              </a:rPr>
              <a:t>Text, Images, and Video </a:t>
            </a:r>
            <a:endParaRPr b="1">
              <a:solidFill>
                <a:schemeClr val="lt1"/>
              </a:solidFill>
            </a:endParaRPr>
          </a:p>
          <a:p>
            <a:pPr indent="0" lvl="0" marL="0" rtl="0" algn="ctr">
              <a:spcBef>
                <a:spcPts val="0"/>
              </a:spcBef>
              <a:spcAft>
                <a:spcPts val="0"/>
              </a:spcAft>
              <a:buNone/>
              <a:bidi/>
            </a:pPr>
            <a:endParaRPr b="1">
              <a:solidFill>
                <a:schemeClr val="lt1"/>
              </a:solidFill>
            </a:endParaRPr>
          </a:p>
          <a:p>
            <a:pPr indent="0" lvl="0" marL="0" rtl="0" algn="ctr">
              <a:spcBef>
                <a:spcPts val="0"/>
              </a:spcBef>
              <a:spcAft>
                <a:spcPts val="0"/>
              </a:spcAft>
              <a:buNone/>
              <a:defRPr b="1">
                <a:solidFill>
                  <a:schemeClr val="lt1"/>
                </a:solidFill>
              </a:defRPr>
              <a:bidi/>
            </a:pPr>
            <a:r>
              <a:rPr>
                <a:rtl/>
              </a:rPr>
              <a:t>Select this option if: </a:t>
            </a:r>
            <a:endParaRPr b="1">
              <a:solidFill>
                <a:schemeClr val="lt1"/>
              </a:solidFill>
            </a:endParaRPr>
          </a:p>
          <a:p>
            <a:pPr indent="0" lvl="0" marL="0" rtl="0" algn="l">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Reading is challenging for you </a:t>
            </a:r>
            <a:endParaRPr>
              <a:solidFill>
                <a:schemeClr val="lt1"/>
              </a:solidFill>
            </a:endParaRPr>
          </a:p>
          <a:p>
            <a:pPr indent="0" lvl="0" marL="0" rtl="0" algn="ctr">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You </a:t>
            </a:r>
            <a:r>
              <a:rPr b="1">
                <a:rtl/>
              </a:rPr>
              <a:t>DON’T </a:t>
            </a:r>
            <a:r>
              <a:rPr>
                <a:rtl/>
              </a:rPr>
              <a:t>need to save data</a:t>
            </a:r>
            <a:endParaRPr>
              <a:solidFill>
                <a:schemeClr val="lt1"/>
              </a:solidFill>
            </a:endParaRPr>
          </a:p>
        </p:txBody>
      </p:sp>
      <p:sp>
        <p:nvSpPr>
          <p:cNvPr id="982" name="Google Shape;982;p103"/>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983" name="Google Shape;983;p103"/>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a:solidFill>
                  <a:schemeClr val="lt1"/>
                </a:solidFill>
              </a:defRPr>
              <a:bidi/>
            </a:pPr>
            <a:r>
              <a:rPr>
                <a:rtl/>
              </a:rPr>
              <a:t>Text, Images, and Audio </a:t>
            </a:r>
            <a:endParaRPr b="1">
              <a:solidFill>
                <a:schemeClr val="lt1"/>
              </a:solidFill>
            </a:endParaRPr>
          </a:p>
          <a:p>
            <a:pPr indent="0" lvl="0" marL="0" rtl="0" algn="ctr">
              <a:spcBef>
                <a:spcPts val="0"/>
              </a:spcBef>
              <a:spcAft>
                <a:spcPts val="0"/>
              </a:spcAft>
              <a:buNone/>
              <a:bidi/>
            </a:pPr>
            <a:endParaRPr b="1">
              <a:solidFill>
                <a:schemeClr val="lt1"/>
              </a:solidFill>
            </a:endParaRPr>
          </a:p>
          <a:p>
            <a:pPr indent="0" lvl="0" marL="0" rtl="0" algn="ctr">
              <a:spcBef>
                <a:spcPts val="0"/>
              </a:spcBef>
              <a:spcAft>
                <a:spcPts val="0"/>
              </a:spcAft>
              <a:buNone/>
              <a:defRPr b="1">
                <a:solidFill>
                  <a:schemeClr val="lt1"/>
                </a:solidFill>
              </a:defRPr>
              <a:bidi/>
            </a:pPr>
            <a:r>
              <a:rPr>
                <a:rtl/>
              </a:rPr>
              <a:t>Select this option if: </a:t>
            </a:r>
            <a:endParaRPr b="1">
              <a:solidFill>
                <a:schemeClr val="lt1"/>
              </a:solidFill>
            </a:endParaRPr>
          </a:p>
          <a:p>
            <a:pPr indent="0" lvl="0" marL="0" rtl="0" algn="l">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Reading is challenging for you </a:t>
            </a:r>
            <a:endParaRPr>
              <a:solidFill>
                <a:schemeClr val="lt1"/>
              </a:solidFill>
            </a:endParaRPr>
          </a:p>
          <a:p>
            <a:pPr indent="0" lvl="0" marL="0" rtl="0" algn="ctr">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You </a:t>
            </a:r>
            <a:r>
              <a:rPr b="1">
                <a:rtl/>
              </a:rPr>
              <a:t>DO </a:t>
            </a:r>
            <a:r>
              <a:rPr>
                <a:rtl/>
              </a:rPr>
              <a:t>need to save data</a:t>
            </a:r>
            <a:endParaRPr>
              <a:solidFill>
                <a:schemeClr val="lt1"/>
              </a:solidFill>
            </a:endParaRPr>
          </a:p>
        </p:txBody>
      </p:sp>
      <p:pic>
        <p:nvPicPr>
          <p:cNvPr id="984" name="Google Shape;984;p103"/>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985" name="Google Shape;985;p103"/>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986" name="Google Shape;986;p103"/>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a:solidFill>
                  <a:schemeClr val="lt1"/>
                </a:solidFill>
              </a:defRPr>
              <a:bidi/>
            </a:pPr>
            <a:r>
              <a:rPr>
                <a:rtl/>
              </a:rPr>
              <a:t>Text and Images only</a:t>
            </a:r>
            <a:endParaRPr b="1">
              <a:solidFill>
                <a:schemeClr val="lt1"/>
              </a:solidFill>
            </a:endParaRPr>
          </a:p>
          <a:p>
            <a:pPr indent="0" lvl="0" marL="0" rtl="0" algn="ctr">
              <a:spcBef>
                <a:spcPts val="0"/>
              </a:spcBef>
              <a:spcAft>
                <a:spcPts val="0"/>
              </a:spcAft>
              <a:buNone/>
              <a:bidi/>
            </a:pPr>
            <a:endParaRPr b="1">
              <a:solidFill>
                <a:schemeClr val="lt1"/>
              </a:solidFill>
            </a:endParaRPr>
          </a:p>
          <a:p>
            <a:pPr indent="0" lvl="0" marL="0" rtl="0" algn="ctr">
              <a:spcBef>
                <a:spcPts val="0"/>
              </a:spcBef>
              <a:spcAft>
                <a:spcPts val="0"/>
              </a:spcAft>
              <a:buNone/>
              <a:defRPr b="1">
                <a:solidFill>
                  <a:schemeClr val="lt1"/>
                </a:solidFill>
              </a:defRPr>
              <a:bidi/>
            </a:pPr>
            <a:r>
              <a:rPr>
                <a:rtl/>
              </a:rPr>
              <a:t>Select this option if: </a:t>
            </a:r>
            <a:endParaRPr b="1">
              <a:solidFill>
                <a:schemeClr val="lt1"/>
              </a:solidFill>
            </a:endParaRPr>
          </a:p>
          <a:p>
            <a:pPr indent="0" lvl="0" marL="0" rtl="0" algn="l">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Reading is </a:t>
            </a:r>
            <a:r>
              <a:rPr b="1">
                <a:rtl/>
              </a:rPr>
              <a:t>NOT </a:t>
            </a:r>
            <a:r>
              <a:rPr>
                <a:rtl/>
              </a:rPr>
              <a:t>challenging for you </a:t>
            </a:r>
            <a:endParaRPr>
              <a:solidFill>
                <a:schemeClr val="lt1"/>
              </a:solidFill>
            </a:endParaRPr>
          </a:p>
          <a:p>
            <a:pPr indent="0" lvl="0" marL="0" rtl="0" algn="ctr">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You </a:t>
            </a:r>
            <a:r>
              <a:rPr b="1">
                <a:rtl/>
              </a:rPr>
              <a:t>DO </a:t>
            </a:r>
            <a:r>
              <a:rPr>
                <a:rtl/>
              </a:rPr>
              <a:t>need to save data</a:t>
            </a:r>
            <a:endParaRPr>
              <a:solidFill>
                <a:schemeClr val="lt1"/>
              </a:solidFill>
            </a:endParaRPr>
          </a:p>
        </p:txBody>
      </p:sp>
      <p:pic>
        <p:nvPicPr>
          <p:cNvPr id="987" name="Google Shape;987;p103"/>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4"/>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Now, we are ready to start!</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996" name="Shape 996"/>
        <p:cNvGrpSpPr/>
        <p:nvPr/>
      </p:nvGrpSpPr>
      <p:grpSpPr>
        <a:xfrm>
          <a:off x="0" y="0"/>
          <a:ext cx="0" cy="0"/>
          <a:chOff x="0" y="0"/>
          <a:chExt cx="0" cy="0"/>
        </a:xfrm>
      </p:grpSpPr>
      <p:sp>
        <p:nvSpPr>
          <p:cNvPr id="997" name="Google Shape;997;p105"/>
          <p:cNvSpPr txBox="1"/>
          <p:nvPr/>
        </p:nvSpPr>
        <p:spPr>
          <a:xfrm>
            <a:off x="320050" y="2994650"/>
            <a:ext cx="7821300" cy="9618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Zoom poll: How was your experience?</a:t>
            </a:r>
            <a:endParaRPr b="1" sz="50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106"/>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1003" name="Google Shape;1003;p106"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7"/>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rtlCol="true">
            <a:spAutoFit/>
          </a:bodyPr>
          <a:lstStyle/>
          <a:p>
            <a:pPr indent="0" lvl="0" marL="0" rtl="0" algn="ctr">
              <a:lnSpc>
                <a:spcPct val="90000"/>
              </a:lnSpc>
              <a:spcBef>
                <a:spcPts val="0"/>
              </a:spcBef>
              <a:spcAft>
                <a:spcPts val="0"/>
              </a:spcAft>
              <a:buClr>
                <a:schemeClr val="lt1"/>
              </a:buClr>
              <a:buSzPts val="4500"/>
              <a:buFont typeface="Delicious Handrawn"/>
              <a:buNone/>
              <a:defRPr sz="3600"/>
              <a:bidi/>
            </a:pPr>
            <a:r>
              <a:rPr>
                <a:rtl/>
              </a:rP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bidi/>
            </a:pPr>
            <a:br>
              <a:rPr lang="en-US" sz="3600"/>
            </a:br>
            <a:r>
              <a:rPr>
                <a:rtl/>
              </a:rPr>
              <a:t>Select/Type SIGUIENTE</a:t>
            </a:r>
            <a:endParaRPr sz="3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014" name="Google Shape;1014;p108"/>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rtl/>
              </a:rPr>
              <a:t>What makes a lesson in Crianza con Conciencia+?</a:t>
            </a:r>
            <a:endParaRPr b="0" i="0" sz="1300" u="none" cap="none" strike="noStrike">
              <a:solidFill>
                <a:srgbClr val="000000"/>
              </a:solidFill>
              <a:latin typeface="Arial"/>
              <a:ea typeface="Arial"/>
              <a:cs typeface="Arial"/>
              <a:sym typeface="Arial"/>
            </a:endParaRPr>
          </a:p>
        </p:txBody>
      </p:sp>
      <p:pic>
        <p:nvPicPr>
          <p:cNvPr id="1015" name="Google Shape;1015;p108"/>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1016" name="Google Shape;1016;p108"/>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bidi/>
            </a:pPr>
            <a:r>
              <a:rPr>
                <a:rtl/>
              </a:rP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rtl/>
              </a:rPr>
              <a:t>Remember, answer what you know. We’re here to learn! </a:t>
            </a:r>
            <a:endParaRPr i="1">
              <a:solidFill>
                <a:schemeClr val="lt1"/>
              </a:solidFill>
              <a:latin typeface="Noto Sans"/>
              <a:ea typeface="Noto Sans"/>
              <a:cs typeface="Noto Sans"/>
              <a:sym typeface="Noto Sans"/>
            </a:endParaRPr>
          </a:p>
        </p:txBody>
      </p:sp>
      <p:pic>
        <p:nvPicPr>
          <p:cNvPr id="1017" name="Google Shape;1017;p108"/>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1018" name="Google Shape;1018;p108"/>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1019" name="Google Shape;1019;p108"/>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bidi/>
            </a:pPr>
            <a:r>
              <a:rPr>
                <a:rtl/>
              </a:rPr>
              <a:t>Comics</a:t>
            </a:r>
            <a:endParaRPr i="1">
              <a:solidFill>
                <a:schemeClr val="lt1"/>
              </a:solidFill>
              <a:latin typeface="Noto Sans"/>
              <a:ea typeface="Noto Sans"/>
              <a:cs typeface="Noto Sans"/>
              <a:sym typeface="Noto Sans"/>
            </a:endParaRPr>
          </a:p>
        </p:txBody>
      </p:sp>
      <p:pic>
        <p:nvPicPr>
          <p:cNvPr id="1020" name="Google Shape;1020;p108"/>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1021" name="Google Shape;1021;p108"/>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Tips</a:t>
            </a:r>
            <a:endParaRPr i="1">
              <a:solidFill>
                <a:schemeClr val="lt1"/>
              </a:solidFill>
              <a:latin typeface="Noto Sans"/>
              <a:ea typeface="Noto Sans"/>
              <a:cs typeface="Noto Sans"/>
              <a:sym typeface="Noto Sans"/>
            </a:endParaRPr>
          </a:p>
        </p:txBody>
      </p:sp>
      <p:sp>
        <p:nvSpPr>
          <p:cNvPr id="1022" name="Google Shape;1022;p108"/>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Video</a:t>
            </a:r>
            <a:endParaRPr i="1">
              <a:solidFill>
                <a:schemeClr val="lt1"/>
              </a:solidFill>
              <a:latin typeface="Noto Sans"/>
              <a:ea typeface="Noto Sans"/>
              <a:cs typeface="Noto Sans"/>
              <a:sym typeface="Noto Sans"/>
            </a:endParaRPr>
          </a:p>
        </p:txBody>
      </p:sp>
      <p:pic>
        <p:nvPicPr>
          <p:cNvPr id="1023" name="Google Shape;1023;p108"/>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1024" name="Google Shape;1024;p108"/>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1025" name="Google Shape;1025;p108"/>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Audio</a:t>
            </a:r>
            <a:endParaRPr i="1">
              <a:solidFill>
                <a:schemeClr val="lt1"/>
              </a:solidFill>
              <a:latin typeface="Noto Sans"/>
              <a:ea typeface="Noto Sans"/>
              <a:cs typeface="Noto Sans"/>
              <a:sym typeface="Noto Sans"/>
            </a:endParaRPr>
          </a:p>
        </p:txBody>
      </p:sp>
      <p:sp>
        <p:nvSpPr>
          <p:cNvPr id="1026" name="Google Shape;1026;p108"/>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Text</a:t>
            </a:r>
            <a:endParaRPr i="1">
              <a:solidFill>
                <a:schemeClr val="lt1"/>
              </a:solidFill>
              <a:latin typeface="Noto Sans"/>
              <a:ea typeface="Noto Sans"/>
              <a:cs typeface="Noto Sans"/>
              <a:sym typeface="Noto Sans"/>
            </a:endParaRPr>
          </a:p>
        </p:txBody>
      </p:sp>
      <p:sp>
        <p:nvSpPr>
          <p:cNvPr id="1027" name="Google Shape;1027;p108"/>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rtlCol="true">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bidi/>
            </a:pPr>
            <a:r>
              <a:rPr>
                <a:rtl/>
              </a:rP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9"/>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rtlCol="true">
            <a:noAutofit/>
          </a:bodyPr>
          <a:lstStyle/>
          <a:p>
            <a:pPr indent="0" lvl="0" marL="0" rtl="0" algn="l">
              <a:spcBef>
                <a:spcPts val="0"/>
              </a:spcBef>
              <a:spcAft>
                <a:spcPts val="0"/>
              </a:spcAft>
              <a:buNone/>
              <a:bidi/>
            </a:pPr>
          </a:p>
        </p:txBody>
      </p:sp>
      <p:sp>
        <p:nvSpPr>
          <p:cNvPr id="1033" name="Google Shape;1033;p109"/>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rtlCol="true">
            <a:noAutofit/>
          </a:bodyPr>
          <a:lstStyle/>
          <a:p>
            <a:pPr indent="0" lvl="0" marL="0" rtl="0" algn="l">
              <a:spcBef>
                <a:spcPts val="0"/>
              </a:spcBef>
              <a:spcAft>
                <a:spcPts val="0"/>
              </a:spcAft>
              <a:buNone/>
              <a:bidi/>
            </a:pPr>
          </a:p>
        </p:txBody>
      </p:sp>
      <p:sp>
        <p:nvSpPr>
          <p:cNvPr id="1034" name="Google Shape;1034;p109"/>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rtlCol="true">
            <a:noAutofit/>
          </a:bodyPr>
          <a:lstStyle/>
          <a:p>
            <a:pPr indent="0" lvl="0" marL="0" rtl="0" algn="l">
              <a:spcBef>
                <a:spcPts val="0"/>
              </a:spcBef>
              <a:spcAft>
                <a:spcPts val="0"/>
              </a:spcAft>
              <a:buNone/>
              <a:bidi/>
            </a:pPr>
          </a:p>
        </p:txBody>
      </p:sp>
      <p:grpSp>
        <p:nvGrpSpPr>
          <p:cNvPr id="1035" name="Google Shape;1035;p109"/>
          <p:cNvGrpSpPr/>
          <p:nvPr/>
        </p:nvGrpSpPr>
        <p:grpSpPr>
          <a:xfrm>
            <a:off x="521350" y="1294012"/>
            <a:ext cx="3448196" cy="931514"/>
            <a:chOff x="0" y="-57150"/>
            <a:chExt cx="5523300" cy="2484038"/>
          </a:xfrm>
        </p:grpSpPr>
        <p:sp>
          <p:nvSpPr>
            <p:cNvPr id="1036" name="Google Shape;1036;p109"/>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SIGUIENTE</a:t>
              </a:r>
              <a:endParaRPr b="1" sz="1300">
                <a:solidFill>
                  <a:srgbClr val="00969B"/>
                </a:solidFill>
                <a:latin typeface="Delicious Handrawn"/>
                <a:ea typeface="Delicious Handrawn"/>
                <a:cs typeface="Delicious Handrawn"/>
                <a:sym typeface="Delicious Handrawn"/>
              </a:endParaRPr>
            </a:p>
          </p:txBody>
        </p:sp>
        <p:sp>
          <p:nvSpPr>
            <p:cNvPr id="1037" name="Google Shape;1037;p109"/>
            <p:cNvSpPr txBox="1"/>
            <p:nvPr/>
          </p:nvSpPr>
          <p:spPr>
            <a:xfrm>
              <a:off x="0" y="866888"/>
              <a:ext cx="5523300" cy="15600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a:rtl/>
                </a:rPr>
                <a:t>Don’t see the word SIGUIENTE?</a:t>
              </a:r>
              <a:endParaRPr sz="700">
                <a:solidFill>
                  <a:schemeClr val="dk1"/>
                </a:solidFill>
                <a:latin typeface="Noto Sans"/>
                <a:ea typeface="Noto Sans"/>
                <a:cs typeface="Noto Sans"/>
                <a:sym typeface="Noto Sans"/>
              </a:endParaRPr>
            </a:p>
          </p:txBody>
        </p:sp>
      </p:grpSp>
      <p:sp>
        <p:nvSpPr>
          <p:cNvPr id="1038" name="Google Shape;1038;p10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039" name="Google Shape;1039;p109"/>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Resolve Challenges in the </a:t>
            </a:r>
            <a:r>
              <a:rPr>
                <a:rtl/>
              </a:rPr>
              <a:t>Crianza con Conciencia+ chatbot</a:t>
            </a:r>
            <a:endParaRPr b="0" i="0" sz="1300" u="none" cap="none" strike="noStrike">
              <a:solidFill>
                <a:srgbClr val="000000"/>
              </a:solidFill>
              <a:latin typeface="Arial"/>
              <a:ea typeface="Arial"/>
              <a:cs typeface="Arial"/>
              <a:sym typeface="Arial"/>
            </a:endParaRPr>
          </a:p>
        </p:txBody>
      </p:sp>
      <p:grpSp>
        <p:nvGrpSpPr>
          <p:cNvPr id="1040" name="Google Shape;1040;p109"/>
          <p:cNvGrpSpPr/>
          <p:nvPr/>
        </p:nvGrpSpPr>
        <p:grpSpPr>
          <a:xfrm>
            <a:off x="4887775" y="1294000"/>
            <a:ext cx="3484650" cy="1578052"/>
            <a:chOff x="0" y="-57150"/>
            <a:chExt cx="5523300" cy="4208138"/>
          </a:xfrm>
        </p:grpSpPr>
        <p:sp>
          <p:nvSpPr>
            <p:cNvPr id="1041" name="Google Shape;1041;p109"/>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MENU</a:t>
              </a:r>
              <a:endParaRPr b="1" sz="1300">
                <a:solidFill>
                  <a:srgbClr val="00969B"/>
                </a:solidFill>
                <a:latin typeface="Delicious Handrawn"/>
                <a:ea typeface="Delicious Handrawn"/>
                <a:cs typeface="Delicious Handrawn"/>
                <a:sym typeface="Delicious Handrawn"/>
              </a:endParaRPr>
            </a:p>
          </p:txBody>
        </p:sp>
        <p:sp>
          <p:nvSpPr>
            <p:cNvPr id="1042" name="Google Shape;1042;p109"/>
            <p:cNvSpPr txBox="1"/>
            <p:nvPr/>
          </p:nvSpPr>
          <p:spPr>
            <a:xfrm>
              <a:off x="0" y="866888"/>
              <a:ext cx="5523300" cy="32841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a:rtl/>
                </a:rP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br>
                <a:rPr lang="en-US" sz="1000">
                  <a:solidFill>
                    <a:schemeClr val="dk1"/>
                  </a:solidFill>
                  <a:latin typeface="Noto Sans"/>
                  <a:ea typeface="Noto Sans"/>
                  <a:cs typeface="Noto Sans"/>
                  <a:sym typeface="Noto Sans"/>
                </a:rPr>
              </a:br>
              <a:r>
                <a:rPr>
                  <a:rtl/>
                </a:rP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bidi/>
              </a:pPr>
              <a:endParaRPr sz="1000">
                <a:solidFill>
                  <a:schemeClr val="dk1"/>
                </a:solidFill>
                <a:latin typeface="Noto Sans"/>
                <a:ea typeface="Noto Sans"/>
                <a:cs typeface="Noto Sans"/>
                <a:sym typeface="Noto Sans"/>
              </a:endParaRPr>
            </a:p>
          </p:txBody>
        </p:sp>
      </p:grpSp>
      <p:grpSp>
        <p:nvGrpSpPr>
          <p:cNvPr id="1043" name="Google Shape;1043;p109"/>
          <p:cNvGrpSpPr/>
          <p:nvPr/>
        </p:nvGrpSpPr>
        <p:grpSpPr>
          <a:xfrm>
            <a:off x="485075" y="3501012"/>
            <a:ext cx="3448196" cy="500414"/>
            <a:chOff x="0" y="-57150"/>
            <a:chExt cx="5523300" cy="1334438"/>
          </a:xfrm>
        </p:grpSpPr>
        <p:sp>
          <p:nvSpPr>
            <p:cNvPr id="1044" name="Google Shape;1044;p109"/>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PLAY</a:t>
              </a:r>
              <a:endParaRPr b="1" sz="1300">
                <a:solidFill>
                  <a:srgbClr val="00969B"/>
                </a:solidFill>
                <a:latin typeface="Delicious Handrawn"/>
                <a:ea typeface="Delicious Handrawn"/>
                <a:cs typeface="Delicious Handrawn"/>
                <a:sym typeface="Delicious Handrawn"/>
              </a:endParaRPr>
            </a:p>
          </p:txBody>
        </p:sp>
        <p:sp>
          <p:nvSpPr>
            <p:cNvPr id="1045" name="Google Shape;1045;p109"/>
            <p:cNvSpPr txBox="1"/>
            <p:nvPr/>
          </p:nvSpPr>
          <p:spPr>
            <a:xfrm>
              <a:off x="0" y="866888"/>
              <a:ext cx="5523300" cy="4104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Find playful activities to do with your girl, boy, or teen</a:t>
              </a:r>
              <a:endParaRPr sz="700">
                <a:solidFill>
                  <a:schemeClr val="dk1"/>
                </a:solidFill>
                <a:latin typeface="Noto Sans"/>
                <a:ea typeface="Noto Sans"/>
                <a:cs typeface="Noto Sans"/>
                <a:sym typeface="Noto Sans"/>
              </a:endParaRPr>
            </a:p>
          </p:txBody>
        </p:sp>
      </p:grpSp>
      <p:grpSp>
        <p:nvGrpSpPr>
          <p:cNvPr id="1046" name="Google Shape;1046;p109"/>
          <p:cNvGrpSpPr/>
          <p:nvPr/>
        </p:nvGrpSpPr>
        <p:grpSpPr>
          <a:xfrm>
            <a:off x="4906000" y="3522162"/>
            <a:ext cx="3448196" cy="715964"/>
            <a:chOff x="0" y="-57150"/>
            <a:chExt cx="5523300" cy="1909238"/>
          </a:xfrm>
        </p:grpSpPr>
        <p:sp>
          <p:nvSpPr>
            <p:cNvPr id="1047" name="Google Shape;1047;p109"/>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HELP</a:t>
              </a:r>
              <a:endParaRPr b="1" sz="1300">
                <a:solidFill>
                  <a:srgbClr val="00969B"/>
                </a:solidFill>
                <a:latin typeface="Delicious Handrawn"/>
                <a:ea typeface="Delicious Handrawn"/>
                <a:cs typeface="Delicious Handrawn"/>
                <a:sym typeface="Delicious Handrawn"/>
              </a:endParaRPr>
            </a:p>
          </p:txBody>
        </p:sp>
        <p:sp>
          <p:nvSpPr>
            <p:cNvPr id="1048" name="Google Shape;1048;p109"/>
            <p:cNvSpPr txBox="1"/>
            <p:nvPr/>
          </p:nvSpPr>
          <p:spPr>
            <a:xfrm>
              <a:off x="0" y="866888"/>
              <a:ext cx="5523300" cy="9852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054" name="Google Shape;1054;p110"/>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rtl/>
              </a:rP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060" name="Google Shape;1060;p111"/>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rtl/>
              </a:rP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322" name="Google Shape;322;p49"/>
          <p:cNvSpPr txBox="1"/>
          <p:nvPr/>
        </p:nvSpPr>
        <p:spPr>
          <a:xfrm>
            <a:off x="286222" y="197506"/>
            <a:ext cx="8857800" cy="8310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2400"/>
              <a:buFont typeface="Arial"/>
              <a:buNone/>
              <a:defRPr b="1" sz="2400">
                <a:solidFill>
                  <a:schemeClr val="lt1"/>
                </a:solidFill>
              </a:defRPr>
              <a:bidi/>
            </a:pPr>
            <a:r>
              <a:rPr>
                <a:rtl/>
              </a:rPr>
              <a:t>Welcome and Introductions</a:t>
            </a:r>
            <a:endParaRPr b="1">
              <a:solidFill>
                <a:schemeClr val="dk1"/>
              </a:solidFill>
            </a:endParaRPr>
          </a:p>
          <a:p>
            <a:pPr indent="0" lvl="0" marL="0" marR="0" rtl="0" algn="l">
              <a:lnSpc>
                <a:spcPct val="100000"/>
              </a:lnSpc>
              <a:spcBef>
                <a:spcPts val="0"/>
              </a:spcBef>
              <a:spcAft>
                <a:spcPts val="0"/>
              </a:spcAft>
              <a:buClr>
                <a:srgbClr val="000000"/>
              </a:buClr>
              <a:buSzPts val="2400"/>
              <a:buFont typeface="Arial"/>
              <a:buNone/>
              <a:bidi/>
            </a:pPr>
            <a:endParaRPr b="1" sz="2400">
              <a:solidFill>
                <a:schemeClr val="lt1"/>
              </a:solidFill>
              <a:latin typeface="Delicious Handrawn"/>
              <a:ea typeface="Delicious Handrawn"/>
              <a:cs typeface="Delicious Handrawn"/>
              <a:sym typeface="Delicious Handrawn"/>
            </a:endParaRPr>
          </a:p>
        </p:txBody>
      </p:sp>
      <p:sp>
        <p:nvSpPr>
          <p:cNvPr id="323" name="Google Shape;323;p49"/>
          <p:cNvSpPr txBox="1"/>
          <p:nvPr/>
        </p:nvSpPr>
        <p:spPr>
          <a:xfrm>
            <a:off x="1594625" y="1755900"/>
            <a:ext cx="5501100" cy="163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Delicious Handrawn"/>
                <a:ea typeface="Delicious Handrawn"/>
                <a:cs typeface="Delicious Handrawn"/>
                <a:sym typeface="Delicious Handrawn"/>
              </a:defRPr>
              <a:bidi/>
            </a:pPr>
            <a:r>
              <a:rPr>
                <a:rtl/>
              </a:rPr>
              <a:t>LET’S SET SOME GROUND RULES</a:t>
            </a:r>
            <a:endParaRPr b="1" i="0" sz="5000" u="none" cap="none" strike="noStrike">
              <a:solidFill>
                <a:srgbClr val="019FE4"/>
              </a:solidFill>
              <a:latin typeface="Delicious Handrawn"/>
              <a:ea typeface="Delicious Handrawn"/>
              <a:cs typeface="Delicious Handrawn"/>
              <a:sym typeface="Delicious Handrawn"/>
            </a:endParaRPr>
          </a:p>
        </p:txBody>
      </p:sp>
      <p:sp>
        <p:nvSpPr>
          <p:cNvPr id="324" name="Google Shape;324;p49"/>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325" name="Google Shape;325;p49"/>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326" name="Google Shape;326;p49"/>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327" name="Google Shape;327;p49"/>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328" name="Google Shape;328;p49"/>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329" name="Google Shape;329;p49"/>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064" name="Shape 1064"/>
        <p:cNvGrpSpPr/>
        <p:nvPr/>
      </p:nvGrpSpPr>
      <p:grpSpPr>
        <a:xfrm>
          <a:off x="0" y="0"/>
          <a:ext cx="0" cy="0"/>
          <a:chOff x="0" y="0"/>
          <a:chExt cx="0" cy="0"/>
        </a:xfrm>
      </p:grpSpPr>
      <p:pic>
        <p:nvPicPr>
          <p:cNvPr id="1065" name="Google Shape;1065;p112"/>
          <p:cNvPicPr preferRelativeResize="0"/>
          <p:nvPr/>
        </p:nvPicPr>
        <p:blipFill>
          <a:blip r:embed="rId3">
            <a:alphaModFix/>
          </a:blip>
          <a:stretch>
            <a:fillRect/>
          </a:stretch>
        </p:blipFill>
        <p:spPr>
          <a:xfrm flipH="1" rot="10800000">
            <a:off x="3360500" y="877575"/>
            <a:ext cx="2215375" cy="2215375"/>
          </a:xfrm>
          <a:prstGeom prst="rect">
            <a:avLst/>
          </a:prstGeom>
          <a:noFill/>
          <a:ln>
            <a:noFill/>
          </a:ln>
        </p:spPr>
      </p:pic>
      <p:sp>
        <p:nvSpPr>
          <p:cNvPr id="1066" name="Google Shape;1066;p112"/>
          <p:cNvSpPr txBox="1"/>
          <p:nvPr/>
        </p:nvSpPr>
        <p:spPr>
          <a:xfrm>
            <a:off x="1588052" y="3585275"/>
            <a:ext cx="5967900" cy="815700"/>
          </a:xfrm>
          <a:prstGeom prst="rect">
            <a:avLst/>
          </a:prstGeom>
          <a:noFill/>
          <a:ln>
            <a:noFill/>
          </a:ln>
        </p:spPr>
        <p:txBody>
          <a:bodyPr anchorCtr="0" anchor="t" bIns="91425" lIns="91425" spcFirstLastPara="1" rIns="91425" wrap="square" tIns="91425" rtlCol="true">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bidi/>
            </a:pPr>
            <a:r>
              <a:rPr>
                <a:rtl/>
              </a:rPr>
              <a:t>Role switch to being facilitators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1070" name="Shape 1070"/>
        <p:cNvGrpSpPr/>
        <p:nvPr/>
      </p:nvGrpSpPr>
      <p:grpSpPr>
        <a:xfrm>
          <a:off x="0" y="0"/>
          <a:ext cx="0" cy="0"/>
          <a:chOff x="0" y="0"/>
          <a:chExt cx="0" cy="0"/>
        </a:xfrm>
      </p:grpSpPr>
      <p:sp>
        <p:nvSpPr>
          <p:cNvPr id="1071" name="Google Shape;1071;p113"/>
          <p:cNvSpPr txBox="1"/>
          <p:nvPr/>
        </p:nvSpPr>
        <p:spPr>
          <a:xfrm>
            <a:off x="320025" y="364575"/>
            <a:ext cx="7821300" cy="4256700"/>
          </a:xfrm>
          <a:prstGeom prst="rect">
            <a:avLst/>
          </a:prstGeom>
          <a:noFill/>
          <a:ln>
            <a:noFill/>
          </a:ln>
        </p:spPr>
        <p:txBody>
          <a:bodyPr anchorCtr="0" anchor="t" bIns="91425" lIns="91425" spcFirstLastPara="1" rIns="91425" wrap="square" tIns="91425" rtlCol="true">
            <a:noAutofit/>
          </a:bodyPr>
          <a:lstStyle/>
          <a:p>
            <a:pPr indent="0" lvl="0" marL="0" rtl="0" algn="l">
              <a:lnSpc>
                <a:spcPct val="115000"/>
              </a:lnSpc>
              <a:spcBef>
                <a:spcPts val="0"/>
              </a:spcBef>
              <a:spcAft>
                <a:spcPts val="0"/>
              </a:spcAft>
              <a:buNone/>
              <a:defRPr b="1" sz="4200">
                <a:solidFill>
                  <a:schemeClr val="lt1"/>
                </a:solidFill>
              </a:defRPr>
              <a:bidi/>
            </a:pPr>
            <a:r>
              <a:rPr>
                <a:rtl/>
              </a:rPr>
              <a:t>What facilitation skills did you notice when we were delivering these activities?</a:t>
            </a:r>
            <a:endParaRPr b="1" sz="4200">
              <a:solidFill>
                <a:schemeClr val="lt1"/>
              </a:solidFill>
            </a:endParaRPr>
          </a:p>
          <a:p>
            <a:pPr indent="0" lvl="0" marL="0" rtl="0" algn="l">
              <a:spcBef>
                <a:spcPts val="1200"/>
              </a:spcBef>
              <a:spcAft>
                <a:spcPts val="0"/>
              </a:spcAft>
              <a:buNone/>
              <a:bidi/>
            </a:pPr>
            <a:endParaRPr b="1" sz="4200">
              <a:solidFill>
                <a:schemeClr val="lt1"/>
              </a:solidFill>
            </a:endParaRPr>
          </a:p>
          <a:p>
            <a:pPr indent="0" lvl="0" marL="0" rtl="0" algn="l">
              <a:spcBef>
                <a:spcPts val="0"/>
              </a:spcBef>
              <a:spcAft>
                <a:spcPts val="0"/>
              </a:spcAft>
              <a:buNone/>
              <a:defRPr b="1" sz="4200">
                <a:solidFill>
                  <a:schemeClr val="lt1"/>
                </a:solidFill>
              </a:defRPr>
              <a:bidi/>
            </a:pPr>
            <a:r>
              <a:rPr>
                <a:rtl/>
              </a:rPr>
              <a:t>Share in Q&amp;A</a:t>
            </a:r>
            <a:endParaRPr b="1" sz="42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075" name="Shape 1075"/>
        <p:cNvGrpSpPr/>
        <p:nvPr/>
      </p:nvGrpSpPr>
      <p:grpSpPr>
        <a:xfrm>
          <a:off x="0" y="0"/>
          <a:ext cx="0" cy="0"/>
          <a:chOff x="0" y="0"/>
          <a:chExt cx="0" cy="0"/>
        </a:xfrm>
      </p:grpSpPr>
      <p:sp>
        <p:nvSpPr>
          <p:cNvPr id="1076" name="Google Shape;1076;p114"/>
          <p:cNvSpPr txBox="1"/>
          <p:nvPr/>
        </p:nvSpPr>
        <p:spPr>
          <a:xfrm>
            <a:off x="361525" y="242567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Module 4: Setting up Formando Conciencia+</a:t>
            </a:r>
            <a:endParaRPr b="1" sz="50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5"/>
          <p:cNvSpPr/>
          <p:nvPr/>
        </p:nvSpPr>
        <p:spPr>
          <a:xfrm rot="-5400000">
            <a:off x="2622450" y="-2421225"/>
            <a:ext cx="480900" cy="57258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082" name="Google Shape;1082;p115"/>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Setting up Formando Conciencia+</a:t>
            </a:r>
            <a:endParaRPr b="0" i="0" sz="1400" u="none" cap="none" strike="noStrike">
              <a:solidFill>
                <a:srgbClr val="000000"/>
              </a:solidFill>
              <a:latin typeface="Arial"/>
              <a:ea typeface="Arial"/>
              <a:cs typeface="Arial"/>
              <a:sym typeface="Arial"/>
            </a:endParaRPr>
          </a:p>
        </p:txBody>
      </p:sp>
      <p:pic>
        <p:nvPicPr>
          <p:cNvPr id="1083" name="Google Shape;1083;p115"/>
          <p:cNvPicPr preferRelativeResize="0"/>
          <p:nvPr/>
        </p:nvPicPr>
        <p:blipFill rotWithShape="1">
          <a:blip r:embed="rId4">
            <a:alphaModFix/>
          </a:blip>
          <a:srcRect b="0" l="0" r="0" t="0"/>
          <a:stretch/>
        </p:blipFill>
        <p:spPr>
          <a:xfrm>
            <a:off x="849787" y="902375"/>
            <a:ext cx="2624701" cy="2624701"/>
          </a:xfrm>
          <a:prstGeom prst="rect">
            <a:avLst/>
          </a:prstGeom>
          <a:noFill/>
          <a:ln>
            <a:noFill/>
          </a:ln>
        </p:spPr>
      </p:pic>
      <p:sp>
        <p:nvSpPr>
          <p:cNvPr id="1084" name="Google Shape;1084;p115"/>
          <p:cNvSpPr txBox="1"/>
          <p:nvPr/>
        </p:nvSpPr>
        <p:spPr>
          <a:xfrm>
            <a:off x="678638" y="3527075"/>
            <a:ext cx="2967000" cy="831300"/>
          </a:xfrm>
          <a:prstGeom prst="rect">
            <a:avLst/>
          </a:prstGeom>
          <a:noFill/>
          <a:ln>
            <a:noFill/>
          </a:ln>
        </p:spPr>
        <p:txBody>
          <a:bodyPr anchorCtr="0" anchor="t" bIns="91425" lIns="91425" spcFirstLastPara="1" rIns="91425" wrap="square" tIns="91425" rtlCol="true">
            <a:spAutoFit/>
          </a:bodyPr>
          <a:lstStyle/>
          <a:p>
            <a:pPr indent="0" lvl="0" marL="0" rtl="0" algn="ctr">
              <a:spcBef>
                <a:spcPts val="0"/>
              </a:spcBef>
              <a:spcAft>
                <a:spcPts val="0"/>
              </a:spcAft>
              <a:buNone/>
              <a:defRPr>
                <a:latin typeface="Noto Sans"/>
                <a:ea typeface="Noto Sans"/>
                <a:cs typeface="Noto Sans"/>
                <a:sym typeface="Noto Sans"/>
              </a:defRPr>
              <a:bidi/>
            </a:pPr>
            <a:r>
              <a:rPr>
                <a:rtl/>
              </a:rPr>
              <a:t>Scan the QR code to download the app from the Google Play Store</a:t>
            </a:r>
            <a:endParaRPr>
              <a:latin typeface="Noto Sans"/>
              <a:ea typeface="Noto Sans"/>
              <a:cs typeface="Noto Sans"/>
              <a:sym typeface="Noto Sans"/>
            </a:endParaRPr>
          </a:p>
        </p:txBody>
      </p:sp>
      <p:pic>
        <p:nvPicPr>
          <p:cNvPr id="1085" name="Google Shape;1085;p115"/>
          <p:cNvPicPr preferRelativeResize="0"/>
          <p:nvPr/>
        </p:nvPicPr>
        <p:blipFill rotWithShape="1">
          <a:blip r:embed="rId5">
            <a:alphaModFix/>
          </a:blip>
          <a:srcRect b="0" l="0" r="0" t="0"/>
          <a:stretch/>
        </p:blipFill>
        <p:spPr>
          <a:xfrm>
            <a:off x="5501063" y="960676"/>
            <a:ext cx="2508098" cy="2508098"/>
          </a:xfrm>
          <a:prstGeom prst="rect">
            <a:avLst/>
          </a:prstGeom>
          <a:noFill/>
          <a:ln>
            <a:noFill/>
          </a:ln>
        </p:spPr>
      </p:pic>
      <p:sp>
        <p:nvSpPr>
          <p:cNvPr id="1086" name="Google Shape;1086;p115"/>
          <p:cNvSpPr txBox="1"/>
          <p:nvPr/>
        </p:nvSpPr>
        <p:spPr>
          <a:xfrm>
            <a:off x="5271600" y="3394450"/>
            <a:ext cx="2967000" cy="1046700"/>
          </a:xfrm>
          <a:prstGeom prst="rect">
            <a:avLst/>
          </a:prstGeom>
          <a:noFill/>
          <a:ln>
            <a:noFill/>
          </a:ln>
        </p:spPr>
        <p:txBody>
          <a:bodyPr anchorCtr="0" anchor="t" bIns="91425" lIns="91425" spcFirstLastPara="1" rIns="91425" wrap="square" tIns="91425" rtlCol="true">
            <a:spAutoFit/>
          </a:bodyPr>
          <a:lstStyle/>
          <a:p>
            <a:pPr indent="0" lvl="0" marL="0" rtl="0" algn="ctr">
              <a:spcBef>
                <a:spcPts val="0"/>
              </a:spcBef>
              <a:spcAft>
                <a:spcPts val="0"/>
              </a:spcAft>
              <a:buNone/>
              <a:defRPr>
                <a:latin typeface="Noto Sans"/>
                <a:ea typeface="Noto Sans"/>
                <a:cs typeface="Noto Sans"/>
                <a:sym typeface="Noto Sans"/>
              </a:defRPr>
              <a:bidi/>
            </a:pPr>
            <a:r>
              <a:rPr>
                <a:rtl/>
              </a:rPr>
              <a:t>If you don’t have access to Google Play Store, scan the QR code to access the web-version of the App</a:t>
            </a:r>
            <a:endParaRPr>
              <a:latin typeface="Noto Sans"/>
              <a:ea typeface="Noto Sans"/>
              <a:cs typeface="Noto Sans"/>
              <a:sym typeface="No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6"/>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092" name="Google Shape;1092;p116"/>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Setting up Formando Conciencia+</a:t>
            </a:r>
            <a:endParaRPr b="0" i="0" sz="1400" u="none" cap="none" strike="noStrike">
              <a:solidFill>
                <a:srgbClr val="000000"/>
              </a:solidFill>
              <a:latin typeface="Arial"/>
              <a:ea typeface="Arial"/>
              <a:cs typeface="Arial"/>
              <a:sym typeface="Arial"/>
            </a:endParaRPr>
          </a:p>
        </p:txBody>
      </p:sp>
      <p:grpSp>
        <p:nvGrpSpPr>
          <p:cNvPr id="1093" name="Google Shape;1093;p116"/>
          <p:cNvGrpSpPr/>
          <p:nvPr/>
        </p:nvGrpSpPr>
        <p:grpSpPr>
          <a:xfrm>
            <a:off x="923650" y="1498300"/>
            <a:ext cx="1451100" cy="2621700"/>
            <a:chOff x="923650" y="1498300"/>
            <a:chExt cx="1451100" cy="2621700"/>
          </a:xfrm>
        </p:grpSpPr>
        <p:sp>
          <p:nvSpPr>
            <p:cNvPr id="1094" name="Google Shape;1094;p116"/>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bidi/>
              </a:pPr>
              <a:r>
                <a:rPr>
                  <a:rtl/>
                </a:rPr>
                <a:t>01</a:t>
              </a:r>
              <a:endParaRPr sz="3100">
                <a:solidFill>
                  <a:schemeClr val="lt1"/>
                </a:solidFill>
                <a:latin typeface="Delicious Handrawn"/>
                <a:ea typeface="Delicious Handrawn"/>
                <a:cs typeface="Delicious Handrawn"/>
                <a:sym typeface="Delicious Handrawn"/>
              </a:endParaRPr>
            </a:p>
          </p:txBody>
        </p:sp>
        <p:cxnSp>
          <p:nvCxnSpPr>
            <p:cNvPr id="1095" name="Google Shape;1095;p116"/>
            <p:cNvCxnSpPr>
              <a:stCxn id="1094"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6"/>
            <p:cNvSpPr txBox="1"/>
            <p:nvPr/>
          </p:nvSpPr>
          <p:spPr>
            <a:xfrm>
              <a:off x="923650" y="2785600"/>
              <a:ext cx="1451100" cy="1334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latin typeface="Noto Sans"/>
                  <a:ea typeface="Noto Sans"/>
                  <a:cs typeface="Noto Sans"/>
                  <a:sym typeface="Noto Sans"/>
                </a:defRPr>
                <a:bidi/>
              </a:pPr>
              <a:r>
                <a:rPr>
                  <a:rtl/>
                </a:rPr>
                <a:t>Add parents to Formando Conciencia+ App</a:t>
              </a:r>
              <a:endParaRPr>
                <a:latin typeface="Noto Sans"/>
                <a:ea typeface="Noto Sans"/>
                <a:cs typeface="Noto Sans"/>
                <a:sym typeface="Noto Sans"/>
              </a:endParaRPr>
            </a:p>
          </p:txBody>
        </p:sp>
      </p:grpSp>
      <p:grpSp>
        <p:nvGrpSpPr>
          <p:cNvPr id="1097" name="Google Shape;1097;p116"/>
          <p:cNvGrpSpPr/>
          <p:nvPr/>
        </p:nvGrpSpPr>
        <p:grpSpPr>
          <a:xfrm>
            <a:off x="2669999" y="1498300"/>
            <a:ext cx="1631700" cy="2621700"/>
            <a:chOff x="3084595" y="1498300"/>
            <a:chExt cx="1631700" cy="2621700"/>
          </a:xfrm>
        </p:grpSpPr>
        <p:sp>
          <p:nvSpPr>
            <p:cNvPr id="1098" name="Google Shape;1098;p116"/>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bidi/>
              </a:pPr>
              <a:r>
                <a:rPr>
                  <a:rtl/>
                </a:rPr>
                <a:t>02</a:t>
              </a:r>
              <a:endParaRPr sz="3100">
                <a:solidFill>
                  <a:schemeClr val="lt1"/>
                </a:solidFill>
                <a:latin typeface="Delicious Handrawn"/>
                <a:ea typeface="Delicious Handrawn"/>
                <a:cs typeface="Delicious Handrawn"/>
                <a:sym typeface="Delicious Handrawn"/>
              </a:endParaRPr>
            </a:p>
          </p:txBody>
        </p:sp>
        <p:cxnSp>
          <p:nvCxnSpPr>
            <p:cNvPr id="1099" name="Google Shape;1099;p116"/>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0" name="Google Shape;1100;p116"/>
            <p:cNvSpPr txBox="1"/>
            <p:nvPr/>
          </p:nvSpPr>
          <p:spPr>
            <a:xfrm>
              <a:off x="3084595" y="2785600"/>
              <a:ext cx="1631700" cy="1334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latin typeface="Noto Sans"/>
                  <a:ea typeface="Noto Sans"/>
                  <a:cs typeface="Noto Sans"/>
                  <a:sym typeface="Noto Sans"/>
                </a:defRPr>
                <a:bidi/>
              </a:pPr>
              <a:r>
                <a:rPr>
                  <a:rtl/>
                </a:rPr>
                <a:t>Access facilitator guide for in-person onboarding session</a:t>
              </a:r>
              <a:endParaRPr>
                <a:latin typeface="Noto Sans"/>
                <a:ea typeface="Noto Sans"/>
                <a:cs typeface="Noto Sans"/>
                <a:sym typeface="Noto Sans"/>
              </a:endParaRPr>
            </a:p>
          </p:txBody>
        </p:sp>
      </p:grpSp>
      <p:grpSp>
        <p:nvGrpSpPr>
          <p:cNvPr id="1101" name="Google Shape;1101;p116"/>
          <p:cNvGrpSpPr/>
          <p:nvPr/>
        </p:nvGrpSpPr>
        <p:grpSpPr>
          <a:xfrm>
            <a:off x="4596958" y="1498300"/>
            <a:ext cx="1451100" cy="2621700"/>
            <a:chOff x="4804263" y="1498300"/>
            <a:chExt cx="1451100" cy="2621700"/>
          </a:xfrm>
        </p:grpSpPr>
        <p:sp>
          <p:nvSpPr>
            <p:cNvPr id="1102" name="Google Shape;1102;p116"/>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bidi/>
              </a:pPr>
              <a:r>
                <a:rPr>
                  <a:rtl/>
                </a:rPr>
                <a:t>03</a:t>
              </a:r>
              <a:endParaRPr sz="3100">
                <a:solidFill>
                  <a:schemeClr val="lt1"/>
                </a:solidFill>
                <a:latin typeface="Delicious Handrawn"/>
                <a:ea typeface="Delicious Handrawn"/>
                <a:cs typeface="Delicious Handrawn"/>
                <a:sym typeface="Delicious Handrawn"/>
              </a:endParaRPr>
            </a:p>
          </p:txBody>
        </p:sp>
        <p:cxnSp>
          <p:nvCxnSpPr>
            <p:cNvPr id="1103" name="Google Shape;1103;p116"/>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4" name="Google Shape;1104;p116"/>
            <p:cNvSpPr txBox="1"/>
            <p:nvPr/>
          </p:nvSpPr>
          <p:spPr>
            <a:xfrm>
              <a:off x="4804263" y="2785600"/>
              <a:ext cx="1451100" cy="1334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latin typeface="Noto Sans"/>
                  <a:ea typeface="Noto Sans"/>
                  <a:cs typeface="Noto Sans"/>
                  <a:sym typeface="Noto Sans"/>
                </a:defRPr>
                <a:bidi/>
              </a:pPr>
              <a:r>
                <a:rPr>
                  <a:rtl/>
                </a:rPr>
                <a:t>Find messages to conduct WhatsApp Chat session</a:t>
              </a:r>
              <a:endParaRPr>
                <a:latin typeface="Noto Sans"/>
                <a:ea typeface="Noto Sans"/>
                <a:cs typeface="Noto Sans"/>
                <a:sym typeface="Noto Sans"/>
              </a:endParaRPr>
            </a:p>
          </p:txBody>
        </p:sp>
      </p:grpSp>
      <p:grpSp>
        <p:nvGrpSpPr>
          <p:cNvPr id="1105" name="Google Shape;1105;p116"/>
          <p:cNvGrpSpPr/>
          <p:nvPr/>
        </p:nvGrpSpPr>
        <p:grpSpPr>
          <a:xfrm>
            <a:off x="6433613" y="1498300"/>
            <a:ext cx="1451100" cy="2527925"/>
            <a:chOff x="6433613" y="1498300"/>
            <a:chExt cx="1451100" cy="2527925"/>
          </a:xfrm>
        </p:grpSpPr>
        <p:sp>
          <p:nvSpPr>
            <p:cNvPr id="1106" name="Google Shape;1106;p116"/>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bidi/>
              </a:pPr>
              <a:r>
                <a:rPr>
                  <a:rtl/>
                </a:rPr>
                <a:t>04</a:t>
              </a:r>
              <a:endParaRPr sz="3100">
                <a:solidFill>
                  <a:schemeClr val="lt1"/>
                </a:solidFill>
                <a:latin typeface="Delicious Handrawn"/>
                <a:ea typeface="Delicious Handrawn"/>
                <a:cs typeface="Delicious Handrawn"/>
                <a:sym typeface="Delicious Handrawn"/>
              </a:endParaRPr>
            </a:p>
          </p:txBody>
        </p:sp>
        <p:cxnSp>
          <p:nvCxnSpPr>
            <p:cNvPr id="1107" name="Google Shape;1107;p116"/>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1108" name="Google Shape;1108;p116"/>
            <p:cNvSpPr txBox="1"/>
            <p:nvPr/>
          </p:nvSpPr>
          <p:spPr>
            <a:xfrm>
              <a:off x="6433613" y="2691825"/>
              <a:ext cx="1451100" cy="1334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latin typeface="Noto Sans"/>
                  <a:ea typeface="Noto Sans"/>
                  <a:cs typeface="Noto Sans"/>
                  <a:sym typeface="Noto Sans"/>
                </a:defRPr>
                <a:bidi/>
              </a:pPr>
              <a:r>
                <a:rPr>
                  <a:rtl/>
                </a:rPr>
                <a:t>Handle safeguarding issues </a:t>
              </a:r>
              <a:endParaRPr>
                <a:latin typeface="Noto Sans"/>
                <a:ea typeface="Noto Sans"/>
                <a:cs typeface="Noto Sans"/>
                <a:sym typeface="Noto Sans"/>
              </a:endParaRPr>
            </a:p>
          </p:txBody>
        </p:sp>
      </p:grpSp>
      <p:sp>
        <p:nvSpPr>
          <p:cNvPr id="1109" name="Google Shape;1109;p116"/>
          <p:cNvSpPr txBox="1"/>
          <p:nvPr/>
        </p:nvSpPr>
        <p:spPr>
          <a:xfrm>
            <a:off x="286225" y="863200"/>
            <a:ext cx="5297700" cy="431100"/>
          </a:xfrm>
          <a:prstGeom prst="rect">
            <a:avLst/>
          </a:prstGeom>
          <a:noFill/>
          <a:ln>
            <a:noFill/>
          </a:ln>
        </p:spPr>
        <p:txBody>
          <a:bodyPr anchorCtr="0" anchor="t" bIns="91425" lIns="91425" spcFirstLastPara="1" rIns="91425" wrap="square" tIns="91425" rtlCol="true">
            <a:spAutoFit/>
          </a:bodyPr>
          <a:lstStyle/>
          <a:p>
            <a:pPr indent="0" lvl="0" marL="0" rtl="0" algn="l">
              <a:spcBef>
                <a:spcPts val="0"/>
              </a:spcBef>
              <a:spcAft>
                <a:spcPts val="0"/>
              </a:spcAft>
              <a:buNone/>
              <a:defRPr b="1" sz="1600">
                <a:solidFill>
                  <a:srgbClr val="DB3614"/>
                </a:solidFill>
              </a:defRPr>
              <a:bidi/>
            </a:pPr>
            <a:r>
              <a:rPr>
                <a:rtl/>
              </a:rPr>
              <a:t>What will you use Formando Conciencia+ App for?</a:t>
            </a:r>
            <a:endParaRPr sz="16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7"/>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115" name="Google Shape;1115;p117"/>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Setting up Formando Conciencia+</a:t>
            </a:r>
            <a:endParaRPr b="0" i="0" sz="1400" u="none" cap="none" strike="noStrike">
              <a:solidFill>
                <a:srgbClr val="000000"/>
              </a:solidFill>
              <a:latin typeface="Arial"/>
              <a:ea typeface="Arial"/>
              <a:cs typeface="Arial"/>
              <a:sym typeface="Arial"/>
            </a:endParaRPr>
          </a:p>
        </p:txBody>
      </p:sp>
      <p:pic>
        <p:nvPicPr>
          <p:cNvPr id="1116" name="Google Shape;1116;p117" title="crear perfil .mp4">
            <a:hlinkClick r:id="rId3"/>
          </p:cNvPr>
          <p:cNvPicPr preferRelativeResize="0"/>
          <p:nvPr/>
        </p:nvPicPr>
        <p:blipFill>
          <a:blip r:embed="rId4">
            <a:alphaModFix/>
          </a:blip>
          <a:stretch>
            <a:fillRect/>
          </a:stretch>
        </p:blipFill>
        <p:spPr>
          <a:xfrm>
            <a:off x="5963738" y="0"/>
            <a:ext cx="318027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20" name="Shape 1120"/>
        <p:cNvGrpSpPr/>
        <p:nvPr/>
      </p:nvGrpSpPr>
      <p:grpSpPr>
        <a:xfrm>
          <a:off x="0" y="0"/>
          <a:ext cx="0" cy="0"/>
          <a:chOff x="0" y="0"/>
          <a:chExt cx="0" cy="0"/>
        </a:xfrm>
      </p:grpSpPr>
      <p:sp>
        <p:nvSpPr>
          <p:cNvPr id="1121" name="Google Shape;1121;p118"/>
          <p:cNvSpPr txBox="1"/>
          <p:nvPr/>
        </p:nvSpPr>
        <p:spPr>
          <a:xfrm>
            <a:off x="361525" y="3000800"/>
            <a:ext cx="7821300" cy="8757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Overview of Formando Conciencia+ App </a:t>
            </a:r>
            <a:endParaRPr b="1" sz="5000">
              <a:solidFill>
                <a:schemeClr val="lt1"/>
              </a:solidFill>
            </a:endParaRPr>
          </a:p>
        </p:txBody>
      </p:sp>
      <p:pic>
        <p:nvPicPr>
          <p:cNvPr id="1122" name="Google Shape;1122;p118"/>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126" name="Shape 1126"/>
        <p:cNvGrpSpPr/>
        <p:nvPr/>
      </p:nvGrpSpPr>
      <p:grpSpPr>
        <a:xfrm>
          <a:off x="0" y="0"/>
          <a:ext cx="0" cy="0"/>
          <a:chOff x="0" y="0"/>
          <a:chExt cx="0" cy="0"/>
        </a:xfrm>
      </p:grpSpPr>
      <p:sp>
        <p:nvSpPr>
          <p:cNvPr id="1127" name="Google Shape;1127;p119"/>
          <p:cNvSpPr txBox="1"/>
          <p:nvPr/>
        </p:nvSpPr>
        <p:spPr>
          <a:xfrm>
            <a:off x="387450" y="294392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Closing </a:t>
            </a:r>
            <a:endParaRPr b="1" sz="50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0"/>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133" name="Google Shape;1133;p120"/>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Closing</a:t>
            </a:r>
            <a:endParaRPr b="0" i="0" sz="1400" u="none" cap="none" strike="noStrike">
              <a:solidFill>
                <a:srgbClr val="000000"/>
              </a:solidFill>
              <a:latin typeface="Arial"/>
              <a:ea typeface="Arial"/>
              <a:cs typeface="Arial"/>
              <a:sym typeface="Arial"/>
            </a:endParaRPr>
          </a:p>
        </p:txBody>
      </p:sp>
      <p:sp>
        <p:nvSpPr>
          <p:cNvPr id="1134" name="Google Shape;1134;p120"/>
          <p:cNvSpPr txBox="1"/>
          <p:nvPr/>
        </p:nvSpPr>
        <p:spPr>
          <a:xfrm>
            <a:off x="269600" y="972075"/>
            <a:ext cx="7962000" cy="354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What did we cover so far? </a:t>
            </a:r>
            <a:endParaRPr b="0" i="0" sz="1600" u="none" cap="none" strike="noStrike">
              <a:solidFill>
                <a:schemeClr val="accent5"/>
              </a:solidFill>
              <a:latin typeface="Arial"/>
              <a:ea typeface="Arial"/>
              <a:cs typeface="Arial"/>
              <a:sym typeface="Arial"/>
            </a:endParaRPr>
          </a:p>
        </p:txBody>
      </p:sp>
      <p:sp>
        <p:nvSpPr>
          <p:cNvPr id="1135" name="Google Shape;1135;p120"/>
          <p:cNvSpPr txBox="1"/>
          <p:nvPr/>
        </p:nvSpPr>
        <p:spPr>
          <a:xfrm>
            <a:off x="1192869" y="1803312"/>
            <a:ext cx="6904500" cy="338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bidi/>
            </a:pPr>
            <a:r>
              <a:rPr>
                <a:rtl/>
              </a:rPr>
              <a:t>Background, overview, and structure of Crianza con Conciencia+</a:t>
            </a:r>
            <a:endParaRPr b="0" i="0" sz="1600" u="none" cap="none" strike="noStrike">
              <a:solidFill>
                <a:srgbClr val="000000"/>
              </a:solidFill>
              <a:latin typeface="Arial"/>
              <a:ea typeface="Arial"/>
              <a:cs typeface="Arial"/>
              <a:sym typeface="Arial"/>
            </a:endParaRPr>
          </a:p>
        </p:txBody>
      </p:sp>
      <p:grpSp>
        <p:nvGrpSpPr>
          <p:cNvPr id="1136" name="Google Shape;1136;p120"/>
          <p:cNvGrpSpPr/>
          <p:nvPr/>
        </p:nvGrpSpPr>
        <p:grpSpPr>
          <a:xfrm>
            <a:off x="617712" y="1736969"/>
            <a:ext cx="480873" cy="480925"/>
            <a:chOff x="475577" y="1034115"/>
            <a:chExt cx="523200" cy="523200"/>
          </a:xfrm>
        </p:grpSpPr>
        <p:sp>
          <p:nvSpPr>
            <p:cNvPr id="1137" name="Google Shape;1137;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1138" name="Google Shape;1138;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39" name="Google Shape;1139;p120"/>
          <p:cNvSpPr txBox="1"/>
          <p:nvPr/>
        </p:nvSpPr>
        <p:spPr>
          <a:xfrm>
            <a:off x="1192869" y="2512502"/>
            <a:ext cx="6904500" cy="338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bidi/>
            </a:pPr>
            <a:r>
              <a:rPr>
                <a:rtl/>
              </a:rPr>
              <a:t>Facilitation skills: Accept, Explore, Connect and Practise</a:t>
            </a:r>
            <a:endParaRPr b="0" i="0" sz="1600" u="none" cap="none" strike="noStrike">
              <a:solidFill>
                <a:srgbClr val="000000"/>
              </a:solidFill>
              <a:latin typeface="Arial"/>
              <a:ea typeface="Arial"/>
              <a:cs typeface="Arial"/>
              <a:sym typeface="Arial"/>
            </a:endParaRPr>
          </a:p>
        </p:txBody>
      </p:sp>
      <p:grpSp>
        <p:nvGrpSpPr>
          <p:cNvPr id="1140" name="Google Shape;1140;p120"/>
          <p:cNvGrpSpPr/>
          <p:nvPr/>
        </p:nvGrpSpPr>
        <p:grpSpPr>
          <a:xfrm>
            <a:off x="617712" y="2446159"/>
            <a:ext cx="480873" cy="480925"/>
            <a:chOff x="475577" y="1034115"/>
            <a:chExt cx="523200" cy="523200"/>
          </a:xfrm>
        </p:grpSpPr>
        <p:sp>
          <p:nvSpPr>
            <p:cNvPr id="1141" name="Google Shape;1141;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1142" name="Google Shape;1142;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3" name="Google Shape;1143;p120"/>
          <p:cNvSpPr txBox="1"/>
          <p:nvPr/>
        </p:nvSpPr>
        <p:spPr>
          <a:xfrm>
            <a:off x="1192869" y="3221691"/>
            <a:ext cx="6904500" cy="338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bidi/>
            </a:pPr>
            <a:r>
              <a:rPr>
                <a:rtl/>
              </a:rPr>
              <a:t>Setting up Formando Conciencia+ App </a:t>
            </a:r>
            <a:endParaRPr b="0" i="0" sz="1600" u="none" cap="none" strike="noStrike">
              <a:solidFill>
                <a:srgbClr val="000000"/>
              </a:solidFill>
              <a:latin typeface="Arial"/>
              <a:ea typeface="Arial"/>
              <a:cs typeface="Arial"/>
              <a:sym typeface="Arial"/>
            </a:endParaRPr>
          </a:p>
        </p:txBody>
      </p:sp>
      <p:grpSp>
        <p:nvGrpSpPr>
          <p:cNvPr id="1144" name="Google Shape;1144;p120"/>
          <p:cNvGrpSpPr/>
          <p:nvPr/>
        </p:nvGrpSpPr>
        <p:grpSpPr>
          <a:xfrm>
            <a:off x="617712" y="3155348"/>
            <a:ext cx="480873" cy="480925"/>
            <a:chOff x="475577" y="1034115"/>
            <a:chExt cx="523200" cy="523200"/>
          </a:xfrm>
        </p:grpSpPr>
        <p:sp>
          <p:nvSpPr>
            <p:cNvPr id="1145" name="Google Shape;1145;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1146" name="Google Shape;1146;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7" name="Google Shape;1147;p120"/>
          <p:cNvSpPr txBox="1"/>
          <p:nvPr/>
        </p:nvSpPr>
        <p:spPr>
          <a:xfrm>
            <a:off x="1192869" y="3930881"/>
            <a:ext cx="6904500" cy="338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bidi/>
            </a:pPr>
            <a:r>
              <a:rPr>
                <a:rtl/>
              </a:rPr>
              <a:t>Live demo of the onboarding session (To be continued tomorrow) </a:t>
            </a:r>
            <a:endParaRPr b="0" i="0" sz="1600" u="none" cap="none" strike="noStrike">
              <a:solidFill>
                <a:srgbClr val="000000"/>
              </a:solidFill>
              <a:latin typeface="Arial"/>
              <a:ea typeface="Arial"/>
              <a:cs typeface="Arial"/>
              <a:sym typeface="Arial"/>
            </a:endParaRPr>
          </a:p>
        </p:txBody>
      </p:sp>
      <p:grpSp>
        <p:nvGrpSpPr>
          <p:cNvPr id="1148" name="Google Shape;1148;p120"/>
          <p:cNvGrpSpPr/>
          <p:nvPr/>
        </p:nvGrpSpPr>
        <p:grpSpPr>
          <a:xfrm>
            <a:off x="617712" y="3864537"/>
            <a:ext cx="480873" cy="480925"/>
            <a:chOff x="475577" y="1034115"/>
            <a:chExt cx="523200" cy="523200"/>
          </a:xfrm>
        </p:grpSpPr>
        <p:sp>
          <p:nvSpPr>
            <p:cNvPr id="1149" name="Google Shape;1149;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1150" name="Google Shape;1150;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1"/>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156" name="Google Shape;1156;p121"/>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Closing</a:t>
            </a:r>
            <a:endParaRPr b="0" i="0" sz="1400" u="none" cap="none" strike="noStrike">
              <a:solidFill>
                <a:srgbClr val="000000"/>
              </a:solidFill>
              <a:latin typeface="Arial"/>
              <a:ea typeface="Arial"/>
              <a:cs typeface="Arial"/>
              <a:sym typeface="Arial"/>
            </a:endParaRPr>
          </a:p>
        </p:txBody>
      </p:sp>
      <p:sp>
        <p:nvSpPr>
          <p:cNvPr id="1157" name="Google Shape;1157;p121"/>
          <p:cNvSpPr txBox="1"/>
          <p:nvPr/>
        </p:nvSpPr>
        <p:spPr>
          <a:xfrm>
            <a:off x="269600" y="972075"/>
            <a:ext cx="7962000" cy="354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Home Assignment</a:t>
            </a:r>
            <a:endParaRPr b="0" i="0" sz="1600" u="none" cap="none" strike="noStrike">
              <a:solidFill>
                <a:schemeClr val="accent5"/>
              </a:solidFill>
              <a:latin typeface="Arial"/>
              <a:ea typeface="Arial"/>
              <a:cs typeface="Arial"/>
              <a:sym typeface="Arial"/>
            </a:endParaRPr>
          </a:p>
        </p:txBody>
      </p:sp>
      <p:sp>
        <p:nvSpPr>
          <p:cNvPr id="1158" name="Google Shape;1158;p121"/>
          <p:cNvSpPr txBox="1"/>
          <p:nvPr/>
        </p:nvSpPr>
        <p:spPr>
          <a:xfrm>
            <a:off x="1192869" y="1638962"/>
            <a:ext cx="6904500" cy="585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bidi/>
            </a:pPr>
            <a:r>
              <a:rPr>
                <a:rtl/>
              </a:rPr>
              <a:t>Review the facilitation skills you learned today - especially the AECP method.</a:t>
            </a:r>
            <a:endParaRPr sz="1600">
              <a:solidFill>
                <a:srgbClr val="0C4061"/>
              </a:solidFill>
            </a:endParaRPr>
          </a:p>
        </p:txBody>
      </p:sp>
      <p:grpSp>
        <p:nvGrpSpPr>
          <p:cNvPr id="1159" name="Google Shape;1159;p121"/>
          <p:cNvGrpSpPr/>
          <p:nvPr/>
        </p:nvGrpSpPr>
        <p:grpSpPr>
          <a:xfrm>
            <a:off x="628412" y="1683444"/>
            <a:ext cx="480873" cy="480925"/>
            <a:chOff x="475577" y="1034115"/>
            <a:chExt cx="523200" cy="523200"/>
          </a:xfrm>
        </p:grpSpPr>
        <p:sp>
          <p:nvSpPr>
            <p:cNvPr id="1160" name="Google Shape;1160;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1161" name="Google Shape;1161;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2" name="Google Shape;1162;p121"/>
          <p:cNvSpPr txBox="1"/>
          <p:nvPr/>
        </p:nvSpPr>
        <p:spPr>
          <a:xfrm>
            <a:off x="1192869" y="2348152"/>
            <a:ext cx="6904500" cy="831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bidi/>
            </a:pPr>
            <a:r>
              <a:rPr>
                <a:rtl/>
              </a:rPr>
              <a:t>Go through all the lessons in Crianza con Conciencia+ chatbot. At the end of each lesson, ask them to type NUEVO to start a new lesson.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bidi/>
            </a:pPr>
            <a:endParaRPr sz="1600">
              <a:solidFill>
                <a:srgbClr val="0C4061"/>
              </a:solidFill>
            </a:endParaRPr>
          </a:p>
        </p:txBody>
      </p:sp>
      <p:grpSp>
        <p:nvGrpSpPr>
          <p:cNvPr id="1163" name="Google Shape;1163;p121"/>
          <p:cNvGrpSpPr/>
          <p:nvPr/>
        </p:nvGrpSpPr>
        <p:grpSpPr>
          <a:xfrm>
            <a:off x="628412" y="2392634"/>
            <a:ext cx="480873" cy="480925"/>
            <a:chOff x="475577" y="1034115"/>
            <a:chExt cx="523200" cy="523200"/>
          </a:xfrm>
        </p:grpSpPr>
        <p:sp>
          <p:nvSpPr>
            <p:cNvPr id="1164" name="Google Shape;1164;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1165" name="Google Shape;1165;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6" name="Google Shape;1166;p121"/>
          <p:cNvSpPr txBox="1"/>
          <p:nvPr/>
        </p:nvSpPr>
        <p:spPr>
          <a:xfrm>
            <a:off x="1192869" y="3057341"/>
            <a:ext cx="6904500" cy="585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bidi/>
            </a:pPr>
            <a:r>
              <a:rPr>
                <a:rtl/>
              </a:rPr>
              <a:t>If the participants are facing any issues, they can restart their chatbot by typing REANUDAR. </a:t>
            </a:r>
            <a:r>
              <a:rPr b="1">
                <a:rtl/>
              </a:rPr>
              <a:t>DO NOT USE REANUDAR WITH PARENTS! </a:t>
            </a:r>
            <a:endParaRPr b="1" sz="1600">
              <a:solidFill>
                <a:srgbClr val="0C4061"/>
              </a:solidFill>
            </a:endParaRPr>
          </a:p>
        </p:txBody>
      </p:sp>
      <p:grpSp>
        <p:nvGrpSpPr>
          <p:cNvPr id="1167" name="Google Shape;1167;p121"/>
          <p:cNvGrpSpPr/>
          <p:nvPr/>
        </p:nvGrpSpPr>
        <p:grpSpPr>
          <a:xfrm>
            <a:off x="628412" y="3101823"/>
            <a:ext cx="480873" cy="480925"/>
            <a:chOff x="475577" y="1034115"/>
            <a:chExt cx="523200" cy="523200"/>
          </a:xfrm>
        </p:grpSpPr>
        <p:sp>
          <p:nvSpPr>
            <p:cNvPr id="1168" name="Google Shape;1168;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1169" name="Google Shape;1169;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70" name="Google Shape;1170;p121"/>
          <p:cNvSpPr txBox="1"/>
          <p:nvPr/>
        </p:nvSpPr>
        <p:spPr>
          <a:xfrm>
            <a:off x="1192869" y="3766531"/>
            <a:ext cx="6904500" cy="831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C4061"/>
                </a:solidFill>
              </a:defRPr>
              <a:bidi/>
            </a:pPr>
            <a:r>
              <a:rPr>
                <a:rtl/>
              </a:rPr>
              <a:t>Remind the participants that these triggers are only for them during the training, and NOT to be shared with the parents during onboarding session. </a:t>
            </a:r>
            <a:endParaRPr b="1" sz="1600">
              <a:solidFill>
                <a:srgbClr val="0C4061"/>
              </a:solidFill>
            </a:endParaRPr>
          </a:p>
        </p:txBody>
      </p:sp>
      <p:grpSp>
        <p:nvGrpSpPr>
          <p:cNvPr id="1171" name="Google Shape;1171;p121"/>
          <p:cNvGrpSpPr/>
          <p:nvPr/>
        </p:nvGrpSpPr>
        <p:grpSpPr>
          <a:xfrm>
            <a:off x="628412" y="3811012"/>
            <a:ext cx="480873" cy="480925"/>
            <a:chOff x="475577" y="1034115"/>
            <a:chExt cx="523200" cy="523200"/>
          </a:xfrm>
        </p:grpSpPr>
        <p:sp>
          <p:nvSpPr>
            <p:cNvPr id="1172" name="Google Shape;1172;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1173" name="Google Shape;1173;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335" name="Google Shape;335;p50"/>
          <p:cNvSpPr txBox="1"/>
          <p:nvPr/>
        </p:nvSpPr>
        <p:spPr>
          <a:xfrm>
            <a:off x="286223" y="197500"/>
            <a:ext cx="44241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Welcome and Introductions</a:t>
            </a:r>
            <a:endParaRPr b="1" i="0" sz="1400" u="none" cap="none" strike="noStrike">
              <a:solidFill>
                <a:srgbClr val="000000"/>
              </a:solidFill>
            </a:endParaRPr>
          </a:p>
        </p:txBody>
      </p:sp>
      <p:sp>
        <p:nvSpPr>
          <p:cNvPr id="336" name="Google Shape;336;p50"/>
          <p:cNvSpPr txBox="1"/>
          <p:nvPr/>
        </p:nvSpPr>
        <p:spPr>
          <a:xfrm>
            <a:off x="269600" y="972072"/>
            <a:ext cx="8199600" cy="32838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bidi/>
            </a:pPr>
            <a:r>
              <a:rPr>
                <a:rtl/>
              </a:rPr>
              <a:t>Some ground rules for our session: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bidi/>
            </a:pPr>
            <a:r>
              <a:rPr>
                <a:rtl/>
              </a:rPr>
              <a:t>Be single-tasking during the session - be an active participant!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bidi/>
            </a:pPr>
            <a:r>
              <a:rPr>
                <a:rtl/>
              </a:rPr>
              <a:t>Be considerate and respectful of diverse perspectives.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bidi/>
            </a:pPr>
            <a:r>
              <a:rPr>
                <a:rtl/>
              </a:rPr>
              <a:t>Practise active listening by keeping the video on whenever possible.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bidi/>
            </a:pPr>
            <a:r>
              <a:rPr>
                <a:rtl/>
              </a:rPr>
              <a:t>Use features like chat or hand raise to contribute.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bidi/>
            </a:pPr>
            <a:r>
              <a:rPr>
                <a:rtl/>
              </a:rPr>
              <a:t>Mute yourself when listening to others.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bidi/>
            </a:pPr>
            <a:r>
              <a:rPr>
                <a:rtl/>
              </a:rPr>
              <a:t>Join the workshop on time.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bidi/>
            </a:pPr>
            <a:r>
              <a:rPr>
                <a:rtl/>
              </a:rPr>
              <a:t>Others?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2"/>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179" name="Google Shape;1179;p122"/>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Overview of Facilitator Training Workshop</a:t>
            </a:r>
            <a:endParaRPr b="0" i="0" sz="1400" u="none" cap="none" strike="noStrike">
              <a:solidFill>
                <a:srgbClr val="000000"/>
              </a:solidFill>
              <a:latin typeface="Arial"/>
              <a:ea typeface="Arial"/>
              <a:cs typeface="Arial"/>
              <a:sym typeface="Arial"/>
            </a:endParaRPr>
          </a:p>
        </p:txBody>
      </p:sp>
      <p:sp>
        <p:nvSpPr>
          <p:cNvPr id="1180" name="Google Shape;1180;p122"/>
          <p:cNvSpPr txBox="1"/>
          <p:nvPr/>
        </p:nvSpPr>
        <p:spPr>
          <a:xfrm>
            <a:off x="6935725" y="251350"/>
            <a:ext cx="4185000" cy="354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bidi/>
            </a:pPr>
            <a:r>
              <a:rPr>
                <a:rtl/>
              </a:rPr>
              <a:t>Agenda for Day 2: </a:t>
            </a:r>
            <a:endParaRPr b="0" i="0" sz="1600" u="none" cap="none" strike="noStrike">
              <a:solidFill>
                <a:srgbClr val="123D5D"/>
              </a:solidFill>
              <a:latin typeface="Arial"/>
              <a:ea typeface="Arial"/>
              <a:cs typeface="Arial"/>
              <a:sym typeface="Arial"/>
            </a:endParaRPr>
          </a:p>
        </p:txBody>
      </p:sp>
      <p:graphicFrame>
        <p:nvGraphicFramePr>
          <p:cNvPr id="1181" name="Google Shape;1181;p122"/>
          <p:cNvGraphicFramePr/>
          <p:nvPr/>
        </p:nvGraphicFramePr>
        <p:xfrm>
          <a:off x="239975" y="835250"/>
          <a:ext cx="3000000" cy="3000000"/>
        </p:xfrm>
        <a:graphic>
          <a:graphicData uri="http://schemas.openxmlformats.org/drawingml/2006/table">
            <a:tbl>
              <a:tblPr>
                <a:noFill/>
                <a:tableStyleId>{14496B87-5704-4777-A86E-75ADE45BAD4F}</a:tableStyleId>
                <p:bidiVisual/>
              </a:tblPr>
              <a:tblGrid>
                <a:gridCol w="1039300"/>
                <a:gridCol w="2759600"/>
                <a:gridCol w="4865125"/>
              </a:tblGrid>
              <a:tr h="100000">
                <a:tc>
                  <a:txBody>
                    <a:bodyPr rtlCol="true"/>
                    <a:lstStyle/>
                    <a:p>
                      <a:pPr indent="0" lvl="0" marL="0" rtl="0" algn="ctr">
                        <a:lnSpc>
                          <a:spcPct val="100000"/>
                        </a:lnSpc>
                        <a:spcBef>
                          <a:spcPts val="0"/>
                        </a:spcBef>
                        <a:spcAft>
                          <a:spcPts val="0"/>
                        </a:spcAft>
                        <a:buNone/>
                        <a:defRPr b="1" sz="1300">
                          <a:solidFill>
                            <a:srgbClr val="113D5C"/>
                          </a:solidFill>
                        </a:defRPr>
                        <a:bidi/>
                      </a:pPr>
                      <a:r>
                        <a:rPr>
                          <a:rtl/>
                        </a:rP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ctr">
                        <a:lnSpc>
                          <a:spcPct val="100000"/>
                        </a:lnSpc>
                        <a:spcBef>
                          <a:spcPts val="0"/>
                        </a:spcBef>
                        <a:spcAft>
                          <a:spcPts val="0"/>
                        </a:spcAft>
                        <a:buNone/>
                        <a:defRPr b="1" sz="1300">
                          <a:solidFill>
                            <a:srgbClr val="113D5C"/>
                          </a:solidFill>
                        </a:defRPr>
                        <a:bidi/>
                      </a:pPr>
                      <a:r>
                        <a:rPr>
                          <a:rtl/>
                        </a:rP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ctr">
                        <a:lnSpc>
                          <a:spcPct val="100000"/>
                        </a:lnSpc>
                        <a:spcBef>
                          <a:spcPts val="0"/>
                        </a:spcBef>
                        <a:spcAft>
                          <a:spcPts val="0"/>
                        </a:spcAft>
                        <a:buNone/>
                        <a:defRPr b="1" sz="1300">
                          <a:solidFill>
                            <a:srgbClr val="113D5C"/>
                          </a:solidFill>
                        </a:defRPr>
                        <a:bidi/>
                      </a:pPr>
                      <a:r>
                        <a:rPr>
                          <a:rtl/>
                        </a:rP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12:00-12:40</a:t>
                      </a:r>
                      <a:endParaRPr b="1" sz="1200">
                        <a:solidFill>
                          <a:srgbClr val="113D5C"/>
                        </a:solidFill>
                      </a:endParaRPr>
                    </a:p>
                    <a:p>
                      <a:pPr indent="0" lvl="0" marL="0" rtl="0" algn="l">
                        <a:lnSpc>
                          <a:spcPct val="100000"/>
                        </a:lnSpc>
                        <a:spcBef>
                          <a:spcPts val="0"/>
                        </a:spcBef>
                        <a:spcAft>
                          <a:spcPts val="0"/>
                        </a:spcAft>
                        <a:buNone/>
                        <a:bidi/>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None/>
                        <a:defRPr b="1" sz="1200">
                          <a:solidFill>
                            <a:srgbClr val="113D5C"/>
                          </a:solidFill>
                        </a:defRPr>
                        <a:bidi/>
                      </a:pPr>
                      <a:r>
                        <a:rPr>
                          <a:rtl/>
                        </a:rP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5: Preparación para la sesión de Chat automatizado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bidi/>
                      </a:pPr>
                      <a:r>
                        <a:rPr>
                          <a:rtl/>
                        </a:rP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rtlCol="true"/>
                    <a:lstStyle/>
                    <a:p>
                      <a:pPr indent="0" lvl="0" marL="0" rtl="0" algn="l">
                        <a:lnSpc>
                          <a:spcPct val="100000"/>
                        </a:lnSpc>
                        <a:spcBef>
                          <a:spcPts val="0"/>
                        </a:spcBef>
                        <a:spcAft>
                          <a:spcPts val="0"/>
                        </a:spcAft>
                        <a:buNone/>
                        <a:defRPr b="1" sz="1200">
                          <a:solidFill>
                            <a:srgbClr val="113D5C"/>
                          </a:solidFill>
                        </a:defRPr>
                        <a:bidi/>
                      </a:pPr>
                      <a:r>
                        <a:rPr>
                          <a:rtl/>
                        </a:rP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rtlCol="true"/>
                    <a:lstStyle/>
                    <a:p>
                      <a:pPr indent="-304800" lvl="0" marL="457200" rtl="0" algn="l">
                        <a:spcBef>
                          <a:spcPts val="0"/>
                        </a:spcBef>
                        <a:spcAft>
                          <a:spcPts val="0"/>
                        </a:spcAft>
                        <a:buClr>
                          <a:srgbClr val="113D5C"/>
                        </a:buClr>
                        <a:buSzPts val="1200"/>
                        <a:buChar char="●"/>
                        <a:defRPr sz="1200">
                          <a:solidFill>
                            <a:srgbClr val="113D5C"/>
                          </a:solidFill>
                        </a:defRPr>
                        <a:bidi/>
                      </a:pPr>
                      <a:r>
                        <a:rPr>
                          <a:rtl/>
                        </a:rP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bidi/>
                      </a:pPr>
                      <a:r>
                        <a:rPr>
                          <a:rtl/>
                        </a:rP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rtlCol="true"/>
                    <a:lstStyle/>
                    <a:p>
                      <a:pPr indent="0" lvl="0" marL="0" rtl="0" algn="l">
                        <a:lnSpc>
                          <a:spcPct val="100000"/>
                        </a:lnSpc>
                        <a:spcBef>
                          <a:spcPts val="0"/>
                        </a:spcBef>
                        <a:spcAft>
                          <a:spcPts val="0"/>
                        </a:spcAft>
                        <a:buNone/>
                        <a:defRPr b="1" sz="1200">
                          <a:solidFill>
                            <a:srgbClr val="113D5C"/>
                          </a:solidFill>
                        </a:defRPr>
                        <a:bidi/>
                      </a:pPr>
                      <a:r>
                        <a:rPr>
                          <a:rtl/>
                        </a:rP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rtlCol="true"/>
                    <a:lstStyle/>
                    <a:p>
                      <a:pPr indent="0" lvl="0" marL="0" rtl="0" algn="l">
                        <a:lnSpc>
                          <a:spcPct val="100000"/>
                        </a:lnSpc>
                        <a:spcBef>
                          <a:spcPts val="0"/>
                        </a:spcBef>
                        <a:spcAft>
                          <a:spcPts val="0"/>
                        </a:spcAft>
                        <a:buNone/>
                        <a:defRPr b="1" sz="1200"/>
                        <a:bidi/>
                      </a:pPr>
                      <a:r>
                        <a:rPr>
                          <a:solidFill>
                            <a:srgbClr val="113D5C"/>
                          </a:solidFill>
                          <a:rtl/>
                        </a:rPr>
                        <a:t>                                                       </a:t>
                      </a:r>
                      <a:r>
                        <a:rPr>
                          <a:solidFill>
                            <a:schemeClr val="lt1"/>
                          </a:solidFill>
                          <a:rt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13:20-13:50</a:t>
                      </a:r>
                      <a:endParaRPr b="1" sz="1200">
                        <a:solidFill>
                          <a:srgbClr val="113D5C"/>
                        </a:solidFill>
                      </a:endParaRPr>
                    </a:p>
                    <a:p>
                      <a:pPr indent="0" lvl="0" marL="0" rtl="0" algn="l">
                        <a:lnSpc>
                          <a:spcPct val="100000"/>
                        </a:lnSpc>
                        <a:spcBef>
                          <a:spcPts val="0"/>
                        </a:spcBef>
                        <a:spcAft>
                          <a:spcPts val="0"/>
                        </a:spcAft>
                        <a:buNone/>
                        <a:bidi/>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¿Qué es? Cómo proceder en la virtualidad y presencial</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rtlCol="true"/>
                    <a:lstStyle/>
                    <a:p>
                      <a:pPr indent="0" lvl="0" marL="0" rtl="0" algn="l">
                        <a:lnSpc>
                          <a:spcPct val="100000"/>
                        </a:lnSpc>
                        <a:spcBef>
                          <a:spcPts val="0"/>
                        </a:spcBef>
                        <a:spcAft>
                          <a:spcPts val="0"/>
                        </a:spcAft>
                        <a:buNone/>
                        <a:defRPr b="1" sz="1200">
                          <a:solidFill>
                            <a:srgbClr val="113D5C"/>
                          </a:solidFill>
                        </a:defRPr>
                        <a:bidi/>
                      </a:pPr>
                      <a:r>
                        <a:rPr>
                          <a:rtl/>
                        </a:rP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13:50-14:00</a:t>
                      </a:r>
                      <a:endParaRPr b="1" sz="1200">
                        <a:solidFill>
                          <a:srgbClr val="113D5C"/>
                        </a:solidFill>
                      </a:endParaRPr>
                    </a:p>
                    <a:p>
                      <a:pPr indent="0" lvl="0" marL="0" rtl="0" algn="l">
                        <a:lnSpc>
                          <a:spcPct val="100000"/>
                        </a:lnSpc>
                        <a:spcBef>
                          <a:spcPts val="0"/>
                        </a:spcBef>
                        <a:spcAft>
                          <a:spcPts val="0"/>
                        </a:spcAft>
                        <a:buNone/>
                        <a:bidi/>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bidi/>
                      </a:pPr>
                      <a:r>
                        <a:rPr>
                          <a:rtl/>
                        </a:rPr>
                        <a:t>Clausura</a:t>
                      </a:r>
                      <a:endParaRPr b="1" sz="1200">
                        <a:solidFill>
                          <a:srgbClr val="113D5C"/>
                        </a:solidFill>
                      </a:endParaRPr>
                    </a:p>
                    <a:p>
                      <a:pPr indent="0" lvl="0" marL="0" rtl="0" algn="l">
                        <a:lnSpc>
                          <a:spcPct val="100000"/>
                        </a:lnSpc>
                        <a:spcBef>
                          <a:spcPts val="0"/>
                        </a:spcBef>
                        <a:spcAft>
                          <a:spcPts val="0"/>
                        </a:spcAft>
                        <a:buNone/>
                        <a:bidi/>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rtlCol="true"/>
                    <a:lstStyle/>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bidi/>
                      </a:pPr>
                      <a:r>
                        <a:rPr>
                          <a:rtl/>
                        </a:rP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185" name="Shape 1185"/>
        <p:cNvGrpSpPr/>
        <p:nvPr/>
      </p:nvGrpSpPr>
      <p:grpSpPr>
        <a:xfrm>
          <a:off x="0" y="0"/>
          <a:ext cx="0" cy="0"/>
          <a:chOff x="0" y="0"/>
          <a:chExt cx="0" cy="0"/>
        </a:xfrm>
      </p:grpSpPr>
      <p:sp>
        <p:nvSpPr>
          <p:cNvPr id="1186" name="Google Shape;1186;p123"/>
          <p:cNvSpPr txBox="1"/>
          <p:nvPr/>
        </p:nvSpPr>
        <p:spPr>
          <a:xfrm>
            <a:off x="281150" y="3486950"/>
            <a:ext cx="7821300" cy="9618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4400">
                <a:solidFill>
                  <a:schemeClr val="lt1"/>
                </a:solidFill>
              </a:defRPr>
              <a:bidi/>
            </a:pPr>
            <a:r>
              <a:rPr>
                <a:rtl/>
              </a:rPr>
              <a:t>Questions?</a:t>
            </a:r>
            <a:endParaRPr b="1" sz="44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24"/>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192" name="Google Shape;1192;p124"/>
          <p:cNvSpPr txBox="1"/>
          <p:nvPr/>
        </p:nvSpPr>
        <p:spPr>
          <a:xfrm>
            <a:off x="317900" y="3680350"/>
            <a:ext cx="1478400" cy="985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bidi/>
            </a:pPr>
            <a:r>
              <a:rPr>
                <a:rtl/>
              </a:rP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bidi/>
            </a:pPr>
            <a:r>
              <a:rPr>
                <a:rtl/>
              </a:rPr>
              <a:t>DAY 2</a:t>
            </a:r>
            <a:endParaRPr b="1" i="0" sz="2300" u="none" cap="none" strike="noStrike">
              <a:solidFill>
                <a:srgbClr val="0B4060"/>
              </a:solidFill>
              <a:latin typeface="Noto Sans"/>
              <a:ea typeface="Noto Sans"/>
              <a:cs typeface="Noto Sans"/>
              <a:sym typeface="Noto Sans"/>
            </a:endParaRPr>
          </a:p>
        </p:txBody>
      </p:sp>
      <p:pic>
        <p:nvPicPr>
          <p:cNvPr id="1193" name="Google Shape;1193;p124"/>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194" name="Google Shape;1194;p124"/>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00" name="Google Shape;1200;p125"/>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Reminders</a:t>
            </a:r>
            <a:endParaRPr b="0" i="0" sz="1400" u="none" cap="none" strike="noStrike">
              <a:solidFill>
                <a:srgbClr val="000000"/>
              </a:solidFill>
              <a:latin typeface="Arial"/>
              <a:ea typeface="Arial"/>
              <a:cs typeface="Arial"/>
              <a:sym typeface="Arial"/>
            </a:endParaRPr>
          </a:p>
        </p:txBody>
      </p:sp>
      <p:sp>
        <p:nvSpPr>
          <p:cNvPr id="1201" name="Google Shape;1201;p12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rtlCol="true">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bidi/>
            </a:pPr>
            <a:r>
              <a:rPr>
                <a:rtl/>
              </a:rP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bidi/>
            </a:pPr>
            <a:r>
              <a:rPr>
                <a:rtl/>
              </a:rPr>
              <a:t>Full Name | Organisation |City</a:t>
            </a:r>
            <a:endParaRPr sz="1800">
              <a:solidFill>
                <a:schemeClr val="lt1"/>
              </a:solidFill>
              <a:latin typeface="Noto Sans Medium"/>
              <a:ea typeface="Noto Sans Medium"/>
              <a:cs typeface="Noto Sans Medium"/>
              <a:sym typeface="Noto Sans Medium"/>
            </a:endParaRPr>
          </a:p>
        </p:txBody>
      </p:sp>
      <p:pic>
        <p:nvPicPr>
          <p:cNvPr id="1202" name="Google Shape;1202;p12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1203" name="Google Shape;1203;p12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rtlCol="true">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bidi/>
            </a:pPr>
            <a:r>
              <a:rPr>
                <a:rtl/>
              </a:rP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1204" name="Google Shape;1204;p12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rtlCol="true">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bidi/>
            </a:pPr>
            <a:r>
              <a:rPr>
                <a:rtl/>
              </a:rPr>
              <a:t>This session is recorded for documentation. By participating in the session, you are giving permission to be recorded. </a:t>
            </a:r>
            <a:endParaRPr sz="1800">
              <a:solidFill>
                <a:schemeClr val="lt1"/>
              </a:solidFill>
              <a:latin typeface="Noto Sans Medium"/>
              <a:ea typeface="Noto Sans Medium"/>
              <a:cs typeface="Noto Sans Medium"/>
              <a:sym typeface="Noto Sans Medium"/>
            </a:endParaRPr>
          </a:p>
        </p:txBody>
      </p:sp>
      <p:pic>
        <p:nvPicPr>
          <p:cNvPr id="1205" name="Google Shape;1205;p12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1206" name="Google Shape;1206;p12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2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12" name="Google Shape;1212;p126"/>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Reminders</a:t>
            </a:r>
            <a:endParaRPr b="0" i="0" sz="1400" u="none" cap="none" strike="noStrike">
              <a:solidFill>
                <a:srgbClr val="000000"/>
              </a:solidFill>
              <a:latin typeface="Arial"/>
              <a:ea typeface="Arial"/>
              <a:cs typeface="Arial"/>
              <a:sym typeface="Arial"/>
            </a:endParaRPr>
          </a:p>
        </p:txBody>
      </p:sp>
      <p:pic>
        <p:nvPicPr>
          <p:cNvPr id="1213" name="Google Shape;1213;p12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214" name="Google Shape;1214;p12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215" name="Google Shape;1215;p126"/>
          <p:cNvSpPr txBox="1"/>
          <p:nvPr/>
        </p:nvSpPr>
        <p:spPr>
          <a:xfrm>
            <a:off x="558025" y="2535350"/>
            <a:ext cx="3542100" cy="11526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sz="1800">
                <a:latin typeface="Noto Sans"/>
                <a:ea typeface="Noto Sans"/>
                <a:cs typeface="Noto Sans"/>
                <a:sym typeface="Noto Sans"/>
              </a:defRPr>
              <a:bidi/>
            </a:pPr>
            <a:r>
              <a:rPr>
                <a:rtl/>
              </a:rPr>
              <a:t>Use </a:t>
            </a:r>
            <a:r>
              <a:rPr b="1">
                <a:rtl/>
              </a:rPr>
              <a:t>Chat </a:t>
            </a:r>
            <a:r>
              <a:rPr>
                <a:rtl/>
              </a:rPr>
              <a:t>to respond to the questions asked by the trainer </a:t>
            </a:r>
            <a:endParaRPr sz="1800">
              <a:latin typeface="Noto Sans"/>
              <a:ea typeface="Noto Sans"/>
              <a:cs typeface="Noto Sans"/>
              <a:sym typeface="Noto Sans"/>
            </a:endParaRPr>
          </a:p>
        </p:txBody>
      </p:sp>
      <p:cxnSp>
        <p:nvCxnSpPr>
          <p:cNvPr id="1216" name="Google Shape;1216;p126"/>
          <p:cNvCxnSpPr>
            <a:endCxn id="1215"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217" name="Google Shape;1217;p126"/>
          <p:cNvSpPr txBox="1"/>
          <p:nvPr/>
        </p:nvSpPr>
        <p:spPr>
          <a:xfrm>
            <a:off x="5105975" y="2535350"/>
            <a:ext cx="3542100" cy="11526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sz="1800">
                <a:latin typeface="Noto Sans"/>
                <a:ea typeface="Noto Sans"/>
                <a:cs typeface="Noto Sans"/>
                <a:sym typeface="Noto Sans"/>
              </a:defRPr>
              <a:bidi/>
            </a:pPr>
            <a:r>
              <a:rPr>
                <a:rtl/>
              </a:rPr>
              <a:t>In the </a:t>
            </a:r>
            <a:r>
              <a:rPr b="1">
                <a:rtl/>
              </a:rPr>
              <a:t>Q&amp;A </a:t>
            </a:r>
            <a:r>
              <a:rPr>
                <a:rtl/>
              </a:rPr>
              <a:t>box, type the questions you would like to ask the trainer about the Crianza con Conciencia+</a:t>
            </a:r>
            <a:endParaRPr sz="1800">
              <a:latin typeface="Noto Sans"/>
              <a:ea typeface="Noto Sans"/>
              <a:cs typeface="Noto Sans"/>
              <a:sym typeface="Noto Sans"/>
            </a:endParaRPr>
          </a:p>
        </p:txBody>
      </p:sp>
      <p:cxnSp>
        <p:nvCxnSpPr>
          <p:cNvPr id="1218" name="Google Shape;1218;p126"/>
          <p:cNvCxnSpPr>
            <a:endCxn id="1217"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24" name="Google Shape;1224;p127"/>
          <p:cNvSpPr txBox="1"/>
          <p:nvPr/>
        </p:nvSpPr>
        <p:spPr>
          <a:xfrm>
            <a:off x="286223" y="197500"/>
            <a:ext cx="44241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Welcome and Introductions</a:t>
            </a:r>
            <a:endParaRPr b="0" i="0" sz="1400" u="none" cap="none" strike="noStrike">
              <a:solidFill>
                <a:srgbClr val="000000"/>
              </a:solidFill>
              <a:latin typeface="Arial"/>
              <a:ea typeface="Arial"/>
              <a:cs typeface="Arial"/>
              <a:sym typeface="Arial"/>
            </a:endParaRPr>
          </a:p>
        </p:txBody>
      </p:sp>
      <p:sp>
        <p:nvSpPr>
          <p:cNvPr id="1225" name="Google Shape;1225;p127"/>
          <p:cNvSpPr txBox="1"/>
          <p:nvPr/>
        </p:nvSpPr>
        <p:spPr>
          <a:xfrm>
            <a:off x="269600" y="972072"/>
            <a:ext cx="8199600" cy="3278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bidi/>
            </a:pPr>
            <a:r>
              <a:rPr>
                <a:rtl/>
              </a:rPr>
              <a:t>Some ground rules for our session: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bidi/>
            </a:pPr>
            <a:r>
              <a:rPr>
                <a:rtl/>
              </a:rPr>
              <a:t>Be single-tasking during the session - be an active participant!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bidi/>
            </a:pPr>
            <a:r>
              <a:rPr>
                <a:rtl/>
              </a:rPr>
              <a:t>Be considerate and respectful of diverse perspectives.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bidi/>
            </a:pPr>
            <a:r>
              <a:rPr>
                <a:rtl/>
              </a:rPr>
              <a:t>Practise active listening by keeping the video on whenever possible.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bidi/>
            </a:pPr>
            <a:r>
              <a:rPr>
                <a:rtl/>
              </a:rPr>
              <a:t>Use features like chat or hand raise to contribute.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bidi/>
            </a:pPr>
            <a:r>
              <a:rPr>
                <a:rtl/>
              </a:rPr>
              <a:t>Mute yourself when listening to others.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bidi/>
            </a:pPr>
            <a:r>
              <a:rPr>
                <a:rtl/>
              </a:rPr>
              <a:t>Join the workshop on time.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8"/>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31" name="Google Shape;1231;p128"/>
          <p:cNvSpPr txBox="1"/>
          <p:nvPr/>
        </p:nvSpPr>
        <p:spPr>
          <a:xfrm>
            <a:off x="286222" y="1975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Beginning of Day Activities</a:t>
            </a:r>
            <a:endParaRPr b="0" i="0" sz="1400" u="none" cap="none" strike="noStrike">
              <a:solidFill>
                <a:srgbClr val="000000"/>
              </a:solidFill>
              <a:latin typeface="Arial"/>
              <a:ea typeface="Arial"/>
              <a:cs typeface="Arial"/>
              <a:sym typeface="Arial"/>
            </a:endParaRPr>
          </a:p>
        </p:txBody>
      </p:sp>
      <p:pic>
        <p:nvPicPr>
          <p:cNvPr id="1232" name="Google Shape;1232;p128" title="take_a_pause.mp4">
            <a:hlinkClick r:id="rId3"/>
          </p:cNvPr>
          <p:cNvPicPr preferRelativeResize="0"/>
          <p:nvPr/>
        </p:nvPicPr>
        <p:blipFill>
          <a:blip r:embed="rId4">
            <a:alphaModFix/>
          </a:blip>
          <a:stretch>
            <a:fillRect/>
          </a:stretch>
        </p:blipFill>
        <p:spPr>
          <a:xfrm>
            <a:off x="0" y="0"/>
            <a:ext cx="9144000" cy="51435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36" name="Shape 1236"/>
        <p:cNvGrpSpPr/>
        <p:nvPr/>
      </p:nvGrpSpPr>
      <p:grpSpPr>
        <a:xfrm>
          <a:off x="0" y="0"/>
          <a:ext cx="0" cy="0"/>
          <a:chOff x="0" y="0"/>
          <a:chExt cx="0" cy="0"/>
        </a:xfrm>
      </p:grpSpPr>
      <p:sp>
        <p:nvSpPr>
          <p:cNvPr id="1237" name="Google Shape;1237;p129"/>
          <p:cNvSpPr txBox="1"/>
          <p:nvPr/>
        </p:nvSpPr>
        <p:spPr>
          <a:xfrm>
            <a:off x="281150" y="2929850"/>
            <a:ext cx="7821300" cy="9618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4400">
                <a:solidFill>
                  <a:schemeClr val="lt1"/>
                </a:solidFill>
              </a:defRPr>
              <a:bidi/>
            </a:pPr>
            <a:r>
              <a:rPr>
                <a:rtl/>
              </a:rPr>
              <a:t>Zoom poll: How are you doing today? </a:t>
            </a:r>
            <a:endParaRPr b="1" sz="4400">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41" name="Shape 1241"/>
        <p:cNvGrpSpPr/>
        <p:nvPr/>
      </p:nvGrpSpPr>
      <p:grpSpPr>
        <a:xfrm>
          <a:off x="0" y="0"/>
          <a:ext cx="0" cy="0"/>
          <a:chOff x="0" y="0"/>
          <a:chExt cx="0" cy="0"/>
        </a:xfrm>
      </p:grpSpPr>
      <p:sp>
        <p:nvSpPr>
          <p:cNvPr id="1242" name="Google Shape;1242;p130"/>
          <p:cNvSpPr txBox="1"/>
          <p:nvPr/>
        </p:nvSpPr>
        <p:spPr>
          <a:xfrm>
            <a:off x="294125" y="2476375"/>
            <a:ext cx="7821300" cy="9618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4400">
                <a:solidFill>
                  <a:schemeClr val="lt1"/>
                </a:solidFill>
              </a:defRPr>
              <a:bidi/>
            </a:pPr>
            <a:r>
              <a:rPr>
                <a:rtl/>
              </a:rPr>
              <a:t>Chat: What is your ONE key takeaway from yesterday?</a:t>
            </a:r>
            <a:endParaRPr b="1" sz="4400">
              <a:solidFill>
                <a:schemeClr val="lt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246" name="Shape 1246"/>
        <p:cNvGrpSpPr/>
        <p:nvPr/>
      </p:nvGrpSpPr>
      <p:grpSpPr>
        <a:xfrm>
          <a:off x="0" y="0"/>
          <a:ext cx="0" cy="0"/>
          <a:chOff x="0" y="0"/>
          <a:chExt cx="0" cy="0"/>
        </a:xfrm>
      </p:grpSpPr>
      <p:sp>
        <p:nvSpPr>
          <p:cNvPr id="1247" name="Google Shape;1247;p131"/>
          <p:cNvSpPr txBox="1"/>
          <p:nvPr/>
        </p:nvSpPr>
        <p:spPr>
          <a:xfrm>
            <a:off x="387450" y="294392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Module 5: Preparing for Chat Session</a:t>
            </a:r>
            <a:endParaRPr b="1" sz="5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0" name="Shape 340"/>
        <p:cNvGrpSpPr/>
        <p:nvPr/>
      </p:nvGrpSpPr>
      <p:grpSpPr>
        <a:xfrm>
          <a:off x="0" y="0"/>
          <a:ext cx="0" cy="0"/>
          <a:chOff x="0" y="0"/>
          <a:chExt cx="0" cy="0"/>
        </a:xfrm>
      </p:grpSpPr>
      <p:sp>
        <p:nvSpPr>
          <p:cNvPr id="341" name="Google Shape;341;p51"/>
          <p:cNvSpPr txBox="1"/>
          <p:nvPr/>
        </p:nvSpPr>
        <p:spPr>
          <a:xfrm>
            <a:off x="345900" y="264427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6000">
                <a:solidFill>
                  <a:schemeClr val="lt1"/>
                </a:solidFill>
                <a:latin typeface="Noto Sans"/>
                <a:ea typeface="Noto Sans"/>
                <a:cs typeface="Noto Sans"/>
                <a:sym typeface="Noto Sans"/>
              </a:defRPr>
              <a:bidi/>
            </a:pPr>
            <a:r>
              <a:rPr>
                <a:rtl/>
              </a:rPr>
              <a:t>Share your experiences</a:t>
            </a:r>
            <a:endParaRPr b="1" sz="6000">
              <a:solidFill>
                <a:schemeClr val="lt1"/>
              </a:solidFill>
              <a:latin typeface="Noto Sans"/>
              <a:ea typeface="Noto Sans"/>
              <a:cs typeface="Noto Sans"/>
              <a:sym typeface="No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2"/>
          <p:cNvSpPr txBox="1"/>
          <p:nvPr/>
        </p:nvSpPr>
        <p:spPr>
          <a:xfrm>
            <a:off x="269600" y="972075"/>
            <a:ext cx="7962000" cy="3270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bidi/>
            </a:pPr>
            <a:r>
              <a:rPr>
                <a:rtl/>
              </a:rPr>
              <a:t>Create a WhatsApp Group before the onboarding session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bidi/>
            </a:pPr>
            <a:r>
              <a:rPr b="1">
                <a:rtl/>
              </a:rPr>
              <a:t>Save Parent Contacts: </a:t>
            </a:r>
            <a:r>
              <a:rPr>
                <a:rtl/>
              </a:rPr>
              <a:t>Save assigned parents' names and numbers for quick confirmation during the session.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bidi/>
            </a:pPr>
            <a:r>
              <a:rPr b="1">
                <a:rtl/>
              </a:rPr>
              <a:t>Create WhatsApp Group:</a:t>
            </a:r>
            <a:r>
              <a:rPr>
                <a:rtl/>
              </a:rPr>
              <a:t>Set up your group in advance using "Familias Conciencia+" as the base name.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bidi/>
            </a:pPr>
            <a:r>
              <a:rPr b="1">
                <a:rtl/>
              </a:rPr>
              <a:t>Example Group Name: </a:t>
            </a:r>
            <a:r>
              <a:rPr>
                <a:rtl/>
              </a:rPr>
              <a:t>Consider a temporary name like "Crianza con Conciencia+_HappyFamilies" for a personal touch.</a:t>
            </a:r>
            <a:endParaRPr b="1" sz="1800">
              <a:solidFill>
                <a:schemeClr val="accent5"/>
              </a:solidFill>
            </a:endParaRPr>
          </a:p>
        </p:txBody>
      </p:sp>
      <p:sp>
        <p:nvSpPr>
          <p:cNvPr id="1253" name="Google Shape;1253;p132"/>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54" name="Google Shape;1254;p132"/>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3"/>
          <p:cNvSpPr txBox="1"/>
          <p:nvPr/>
        </p:nvSpPr>
        <p:spPr>
          <a:xfrm>
            <a:off x="269600" y="972075"/>
            <a:ext cx="7962000" cy="34530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bidi/>
            </a:pPr>
            <a:r>
              <a:rPr>
                <a:rtl/>
              </a:rPr>
              <a:t>Setting Ground Rules for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bidi/>
            </a:pPr>
            <a:r>
              <a:rPr>
                <a:rtl/>
              </a:rPr>
              <a:t>Highlight the importance of creating a safe and comfortable space in the WhatsApp group for everyone involved.</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bidi/>
            </a:pPr>
            <a:r>
              <a:rPr>
                <a:rtl/>
              </a:rPr>
              <a:t>Ground Rules Format:</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bidi/>
            </a:pPr>
            <a:r>
              <a:rPr>
                <a:rtl/>
              </a:rPr>
              <a:t>Put up a flip chart titled: Ground Rules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bidi/>
            </a:pPr>
            <a:r>
              <a:rPr>
                <a:rtl/>
              </a:rPr>
              <a:t>Invite participants to suggest rules for a positive group environment.</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bidi/>
            </a:pPr>
            <a:r>
              <a:rPr>
                <a:rtl/>
              </a:rPr>
              <a:t>Write rules and comments on the flip chart for future reference.</a:t>
            </a:r>
            <a:endParaRPr sz="1900">
              <a:solidFill>
                <a:schemeClr val="accent5"/>
              </a:solidFill>
            </a:endParaRPr>
          </a:p>
        </p:txBody>
      </p:sp>
      <p:sp>
        <p:nvSpPr>
          <p:cNvPr id="1260" name="Google Shape;1260;p133"/>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61" name="Google Shape;1261;p133"/>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4"/>
          <p:cNvSpPr txBox="1"/>
          <p:nvPr/>
        </p:nvSpPr>
        <p:spPr>
          <a:xfrm>
            <a:off x="286225" y="873325"/>
            <a:ext cx="8294400" cy="29451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bidi/>
            </a:pPr>
            <a:r>
              <a:rPr>
                <a:rtl/>
              </a:rPr>
              <a:t>Tips for discussion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bidi/>
            </a:pPr>
            <a:r>
              <a:rPr>
                <a:rtl/>
              </a:rPr>
              <a:t>Encourage positive behavior in the rules.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bidi/>
            </a:pPr>
            <a:r>
              <a:rPr>
                <a:rtl/>
              </a:rPr>
              <a:t>Prompt suggestions on specific topics like cell phone use, respect,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bidi/>
            </a:pPr>
            <a:r>
              <a:rPr>
                <a:rtl/>
              </a:rPr>
              <a:t>Repeat and explore each rule for clarity.</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bidi/>
            </a:pPr>
            <a:r>
              <a:rPr>
                <a:rtl/>
              </a:rPr>
              <a:t>Example: If "Respect" is mentioned, ask what behaviors demonstrate respect.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bidi/>
            </a:pPr>
            <a:r>
              <a:rPr>
                <a:rtl/>
              </a:rPr>
              <a:t>Ensure all parents agree to the ground rules: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bidi/>
            </a:pPr>
            <a:r>
              <a:rPr>
                <a:rtl/>
              </a:rPr>
              <a:t>Give ample opportunity for all to contribute before moving to the next suggestion</a:t>
            </a:r>
            <a:endParaRPr sz="1600">
              <a:solidFill>
                <a:schemeClr val="accent5"/>
              </a:solidFill>
            </a:endParaRPr>
          </a:p>
        </p:txBody>
      </p:sp>
      <p:sp>
        <p:nvSpPr>
          <p:cNvPr id="1267" name="Google Shape;1267;p13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68" name="Google Shape;1268;p134"/>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69600" y="972075"/>
            <a:ext cx="8294400" cy="3314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bidi/>
            </a:pPr>
            <a:r>
              <a:rPr>
                <a:rtl/>
              </a:rP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bidi/>
            </a:pPr>
            <a:r>
              <a:rPr>
                <a:rtl/>
              </a:rPr>
              <a:t>Goal:</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bidi/>
            </a:pPr>
            <a:r>
              <a:rPr>
                <a:rtl/>
              </a:rPr>
              <a:t>Create a set of agreed-upon ground rules to maintain a respectful and supportive WhatsApp group environment.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bidi/>
            </a:pPr>
            <a:r>
              <a:rPr>
                <a:rtl/>
              </a:rPr>
              <a:t>What to do when a parent forgets a rule:</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bidi/>
            </a:pPr>
            <a:r>
              <a:rPr>
                <a:rtl/>
              </a:rPr>
              <a:t>If a parents forgets one of the ground rules, you can send a gentle private reminder (See Formando Conciencia+ FAQ).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bidi/>
            </a:pPr>
            <a:r>
              <a:rPr>
                <a:rtl/>
              </a:rPr>
              <a:t>In case of inappropriate behavior or persistent rule violations, you may remove the parent and notify your supervisor (See Formando Conciencia+ FAQ).  </a:t>
            </a:r>
            <a:endParaRPr sz="1600">
              <a:solidFill>
                <a:schemeClr val="accent5"/>
              </a:solidFill>
            </a:endParaRPr>
          </a:p>
        </p:txBody>
      </p:sp>
      <p:sp>
        <p:nvSpPr>
          <p:cNvPr id="1274" name="Google Shape;1274;p13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6"/>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81" name="Google Shape;1281;p136"/>
          <p:cNvSpPr txBox="1"/>
          <p:nvPr/>
        </p:nvSpPr>
        <p:spPr>
          <a:xfrm>
            <a:off x="57625" y="216750"/>
            <a:ext cx="5953800" cy="8310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2400"/>
              <a:buFont typeface="Arial"/>
              <a:buNone/>
              <a:defRPr b="1" sz="2400">
                <a:solidFill>
                  <a:schemeClr val="lt1"/>
                </a:solidFill>
              </a:defRPr>
              <a:bidi/>
            </a:pPr>
            <a:r>
              <a:rPr>
                <a:rt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bidi/>
            </a:pPr>
            <a:endParaRPr b="1" sz="2400">
              <a:solidFill>
                <a:schemeClr val="lt1"/>
              </a:solidFill>
            </a:endParaRPr>
          </a:p>
        </p:txBody>
      </p:sp>
      <p:pic>
        <p:nvPicPr>
          <p:cNvPr id="1282" name="Google Shape;1282;p13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83" name="Google Shape;1283;p136"/>
          <p:cNvSpPr txBox="1"/>
          <p:nvPr/>
        </p:nvSpPr>
        <p:spPr>
          <a:xfrm>
            <a:off x="505050" y="1075775"/>
            <a:ext cx="5745000" cy="276900"/>
          </a:xfrm>
          <a:prstGeom prst="rect">
            <a:avLst/>
          </a:prstGeom>
          <a:noFill/>
          <a:ln>
            <a:noFill/>
          </a:ln>
        </p:spPr>
        <p:txBody>
          <a:bodyPr anchorCtr="0" anchor="t" bIns="45700" lIns="91425" spcFirstLastPara="1" rIns="91425" wrap="square" tIns="45700" rtlCol="true">
            <a:spAutoFit/>
          </a:bodyPr>
          <a:lstStyle/>
          <a:p>
            <a:pPr indent="0" lvl="0" marL="0" rtl="0" algn="l">
              <a:lnSpc>
                <a:spcPct val="150000"/>
              </a:lnSpc>
              <a:spcBef>
                <a:spcPts val="0"/>
              </a:spcBef>
              <a:spcAft>
                <a:spcPts val="0"/>
              </a:spcAft>
              <a:buNone/>
              <a:bidi/>
            </a:pPr>
            <a:endParaRPr sz="1200">
              <a:solidFill>
                <a:schemeClr val="dk1"/>
              </a:solidFill>
            </a:endParaRPr>
          </a:p>
        </p:txBody>
      </p:sp>
      <p:sp>
        <p:nvSpPr>
          <p:cNvPr id="1284" name="Google Shape;1284;p136"/>
          <p:cNvSpPr txBox="1"/>
          <p:nvPr/>
        </p:nvSpPr>
        <p:spPr>
          <a:xfrm>
            <a:off x="258225" y="872675"/>
            <a:ext cx="8638800" cy="3517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bidi/>
            </a:pPr>
            <a:r>
              <a:rPr>
                <a:rtl/>
              </a:rPr>
              <a:t>After onboarding session, your role is to: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bidi/>
            </a:pPr>
            <a:r>
              <a:rPr>
                <a:rtl/>
              </a:rPr>
              <a:t>Check in every few days till the end of the course</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bidi/>
            </a:pPr>
            <a:r>
              <a:rPr>
                <a:rtl/>
              </a:rPr>
              <a:t>Make sure all the you are following the ground rules discussed earlier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bidi/>
            </a:pPr>
            <a:r>
              <a:rPr>
                <a:rtl/>
              </a:rPr>
              <a:t>Pose questions on parenting for discussion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bidi/>
            </a:pPr>
            <a:r>
              <a:rPr>
                <a:rtl/>
              </a:rPr>
              <a:t>Report any case of abuse of girls, boys, adolescents, and adults.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bidi/>
            </a:pPr>
            <a:r>
              <a:rPr>
                <a:rtl/>
              </a:rPr>
              <a:t>Leave once the programme is completed. However, parents can continue learning through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bidi/>
            </a:pPr>
            <a:r>
              <a:rPr>
                <a:rtl/>
              </a:rPr>
              <a:t>By the end of the year, there will be new courses on Crianza con Conciencia+ for parents.</a:t>
            </a:r>
            <a:endParaRPr b="1" sz="1500">
              <a:solidFill>
                <a:srgbClr val="123D5D"/>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90" name="Google Shape;1290;p137"/>
          <p:cNvSpPr txBox="1"/>
          <p:nvPr/>
        </p:nvSpPr>
        <p:spPr>
          <a:xfrm>
            <a:off x="57625" y="216750"/>
            <a:ext cx="5953800" cy="8310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2400"/>
              <a:buFont typeface="Arial"/>
              <a:buNone/>
              <a:defRPr b="1" sz="2400">
                <a:solidFill>
                  <a:schemeClr val="lt1"/>
                </a:solidFill>
              </a:defRPr>
              <a:bidi/>
            </a:pPr>
            <a:r>
              <a:rPr>
                <a:rt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bidi/>
            </a:pPr>
            <a:endParaRPr b="1" sz="2400">
              <a:solidFill>
                <a:schemeClr val="lt1"/>
              </a:solidFill>
            </a:endParaRPr>
          </a:p>
        </p:txBody>
      </p:sp>
      <p:pic>
        <p:nvPicPr>
          <p:cNvPr id="1291" name="Google Shape;1291;p13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92" name="Google Shape;1292;p137"/>
          <p:cNvSpPr txBox="1"/>
          <p:nvPr/>
        </p:nvSpPr>
        <p:spPr>
          <a:xfrm>
            <a:off x="505050" y="1075775"/>
            <a:ext cx="5745000" cy="276900"/>
          </a:xfrm>
          <a:prstGeom prst="rect">
            <a:avLst/>
          </a:prstGeom>
          <a:noFill/>
          <a:ln>
            <a:noFill/>
          </a:ln>
        </p:spPr>
        <p:txBody>
          <a:bodyPr anchorCtr="0" anchor="t" bIns="45700" lIns="91425" spcFirstLastPara="1" rIns="91425" wrap="square" tIns="45700" rtlCol="true">
            <a:spAutoFit/>
          </a:bodyPr>
          <a:lstStyle/>
          <a:p>
            <a:pPr indent="0" lvl="0" marL="0" rtl="0" algn="l">
              <a:lnSpc>
                <a:spcPct val="150000"/>
              </a:lnSpc>
              <a:spcBef>
                <a:spcPts val="0"/>
              </a:spcBef>
              <a:spcAft>
                <a:spcPts val="0"/>
              </a:spcAft>
              <a:buNone/>
              <a:bidi/>
            </a:pPr>
            <a:endParaRPr sz="1200">
              <a:solidFill>
                <a:schemeClr val="dk1"/>
              </a:solidFill>
            </a:endParaRPr>
          </a:p>
        </p:txBody>
      </p:sp>
      <p:pic>
        <p:nvPicPr>
          <p:cNvPr id="1293" name="Google Shape;1293;p137" title="Agregar cuidadorxs.mp4">
            <a:hlinkClick r:id="rId4"/>
          </p:cNvPr>
          <p:cNvPicPr preferRelativeResize="0"/>
          <p:nvPr/>
        </p:nvPicPr>
        <p:blipFill>
          <a:blip r:embed="rId5">
            <a:alphaModFix/>
          </a:blip>
          <a:stretch>
            <a:fillRect/>
          </a:stretch>
        </p:blipFill>
        <p:spPr>
          <a:xfrm>
            <a:off x="5715000" y="0"/>
            <a:ext cx="3429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299" name="Google Shape;1299;p138"/>
          <p:cNvSpPr txBox="1"/>
          <p:nvPr/>
        </p:nvSpPr>
        <p:spPr>
          <a:xfrm>
            <a:off x="57625" y="216750"/>
            <a:ext cx="5953800" cy="8310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2400"/>
              <a:buFont typeface="Arial"/>
              <a:buNone/>
              <a:defRPr b="1" sz="2400">
                <a:solidFill>
                  <a:schemeClr val="lt1"/>
                </a:solidFill>
              </a:defRPr>
              <a:bidi/>
            </a:pPr>
            <a:r>
              <a:rPr>
                <a:rt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bidi/>
            </a:pPr>
            <a:endParaRPr b="1" sz="2400">
              <a:solidFill>
                <a:schemeClr val="lt1"/>
              </a:solidFill>
            </a:endParaRPr>
          </a:p>
        </p:txBody>
      </p:sp>
      <p:pic>
        <p:nvPicPr>
          <p:cNvPr id="1300" name="Google Shape;1300;p13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01" name="Google Shape;1301;p138"/>
          <p:cNvSpPr txBox="1"/>
          <p:nvPr/>
        </p:nvSpPr>
        <p:spPr>
          <a:xfrm>
            <a:off x="505050" y="1075775"/>
            <a:ext cx="5745000" cy="276900"/>
          </a:xfrm>
          <a:prstGeom prst="rect">
            <a:avLst/>
          </a:prstGeom>
          <a:noFill/>
          <a:ln>
            <a:noFill/>
          </a:ln>
        </p:spPr>
        <p:txBody>
          <a:bodyPr anchorCtr="0" anchor="t" bIns="45700" lIns="91425" spcFirstLastPara="1" rIns="91425" wrap="square" tIns="45700" rtlCol="true">
            <a:spAutoFit/>
          </a:bodyPr>
          <a:lstStyle/>
          <a:p>
            <a:pPr indent="0" lvl="0" marL="0" rtl="0" algn="l">
              <a:lnSpc>
                <a:spcPct val="150000"/>
              </a:lnSpc>
              <a:spcBef>
                <a:spcPts val="0"/>
              </a:spcBef>
              <a:spcAft>
                <a:spcPts val="0"/>
              </a:spcAft>
              <a:buNone/>
              <a:bidi/>
            </a:pPr>
            <a:endParaRPr sz="1200">
              <a:solidFill>
                <a:schemeClr val="dk1"/>
              </a:solidFill>
            </a:endParaRPr>
          </a:p>
        </p:txBody>
      </p:sp>
      <p:sp>
        <p:nvSpPr>
          <p:cNvPr id="1302" name="Google Shape;1302;p138"/>
          <p:cNvSpPr txBox="1"/>
          <p:nvPr/>
        </p:nvSpPr>
        <p:spPr>
          <a:xfrm>
            <a:off x="258225" y="874513"/>
            <a:ext cx="8089200" cy="384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1000"/>
              </a:spcBef>
              <a:spcAft>
                <a:spcPts val="1000"/>
              </a:spcAft>
              <a:buNone/>
              <a:defRPr b="1" sz="1900">
                <a:solidFill>
                  <a:srgbClr val="DB3614"/>
                </a:solidFill>
              </a:defRPr>
              <a:bidi/>
            </a:pPr>
            <a:r>
              <a:rPr>
                <a:rtl/>
              </a:rPr>
              <a:t>TRY IT YOURSELF! </a:t>
            </a:r>
            <a:endParaRPr b="1" sz="1900">
              <a:solidFill>
                <a:srgbClr val="123D5D"/>
              </a:solidFill>
            </a:endParaRPr>
          </a:p>
        </p:txBody>
      </p:sp>
      <p:sp>
        <p:nvSpPr>
          <p:cNvPr id="1303" name="Google Shape;1303;p138"/>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pic>
        <p:nvPicPr>
          <p:cNvPr id="1304" name="Google Shape;1304;p138"/>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1305" name="Google Shape;1305;p138"/>
          <p:cNvSpPr txBox="1"/>
          <p:nvPr/>
        </p:nvSpPr>
        <p:spPr>
          <a:xfrm>
            <a:off x="2393962" y="1652268"/>
            <a:ext cx="2485500" cy="1046700"/>
          </a:xfrm>
          <a:prstGeom prst="rect">
            <a:avLst/>
          </a:prstGeom>
          <a:noFill/>
          <a:ln>
            <a:noFill/>
          </a:ln>
        </p:spPr>
        <p:txBody>
          <a:bodyPr anchorCtr="0" anchor="t" bIns="91425" lIns="91425" spcFirstLastPara="1" rIns="91425" wrap="square" tIns="91425" rtlCol="true">
            <a:spAutoFit/>
          </a:bodyPr>
          <a:lstStyle/>
          <a:p>
            <a:pPr indent="0" lvl="0" marL="0" rtl="0" algn="l">
              <a:spcBef>
                <a:spcPts val="0"/>
              </a:spcBef>
              <a:spcAft>
                <a:spcPts val="0"/>
              </a:spcAft>
              <a:buNone/>
              <a:defRPr b="1"/>
              <a:bidi/>
            </a:pPr>
            <a:r>
              <a:rPr>
                <a:rtl/>
              </a:rPr>
              <a:t>Add a Parent </a:t>
            </a:r>
            <a:endParaRPr b="1"/>
          </a:p>
          <a:p>
            <a:pPr indent="0" lvl="0" marL="0" rtl="0" algn="l">
              <a:spcBef>
                <a:spcPts val="0"/>
              </a:spcBef>
              <a:spcAft>
                <a:spcPts val="0"/>
              </a:spcAft>
              <a:buNone/>
              <a:bidi/>
            </a:pPr>
            <a:r>
              <a:rPr b="1">
                <a:rtl/>
              </a:rPr>
              <a:t>First Name: </a:t>
            </a:r>
            <a:r>
              <a:rPr>
                <a:rtl/>
              </a:rPr>
              <a:t>Mario </a:t>
            </a:r>
          </a:p>
          <a:p>
            <a:pPr indent="0" lvl="0" marL="0" rtl="0" algn="l">
              <a:spcBef>
                <a:spcPts val="0"/>
              </a:spcBef>
              <a:spcAft>
                <a:spcPts val="0"/>
              </a:spcAft>
              <a:buNone/>
              <a:bidi/>
            </a:pPr>
            <a:r>
              <a:rPr b="1">
                <a:rtl/>
              </a:rPr>
              <a:t>Last Name: </a:t>
            </a:r>
            <a:r>
              <a:rPr>
                <a:rtl/>
              </a:rPr>
              <a:t>Lopez </a:t>
            </a:r>
          </a:p>
          <a:p>
            <a:pPr indent="0" lvl="0" marL="0" rtl="0" algn="l">
              <a:spcBef>
                <a:spcPts val="0"/>
              </a:spcBef>
              <a:spcAft>
                <a:spcPts val="0"/>
              </a:spcAft>
              <a:buNone/>
              <a:bidi/>
            </a:pPr>
            <a:r>
              <a:rPr b="1">
                <a:rtl/>
              </a:rPr>
              <a:t>Parent ID: </a:t>
            </a:r>
            <a:r>
              <a:rPr>
                <a:rtl/>
              </a:rPr>
              <a:t>121212</a:t>
            </a:r>
          </a:p>
        </p:txBody>
      </p:sp>
      <p:sp>
        <p:nvSpPr>
          <p:cNvPr id="1306" name="Google Shape;1306;p138"/>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pic>
        <p:nvPicPr>
          <p:cNvPr id="1307" name="Google Shape;1307;p138"/>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1308" name="Google Shape;1308;p138"/>
          <p:cNvSpPr txBox="1"/>
          <p:nvPr/>
        </p:nvSpPr>
        <p:spPr>
          <a:xfrm>
            <a:off x="3893787" y="3303493"/>
            <a:ext cx="2485500" cy="1046700"/>
          </a:xfrm>
          <a:prstGeom prst="rect">
            <a:avLst/>
          </a:prstGeom>
          <a:noFill/>
          <a:ln>
            <a:noFill/>
          </a:ln>
        </p:spPr>
        <p:txBody>
          <a:bodyPr anchorCtr="0" anchor="t" bIns="91425" lIns="91425" spcFirstLastPara="1" rIns="91425" wrap="square" tIns="91425" rtlCol="true">
            <a:spAutoFit/>
          </a:bodyPr>
          <a:lstStyle/>
          <a:p>
            <a:pPr indent="0" lvl="0" marL="0" rtl="0" algn="l">
              <a:spcBef>
                <a:spcPts val="0"/>
              </a:spcBef>
              <a:spcAft>
                <a:spcPts val="0"/>
              </a:spcAft>
              <a:buNone/>
              <a:defRPr b="1"/>
              <a:bidi/>
            </a:pPr>
            <a:r>
              <a:rPr>
                <a:rtl/>
              </a:rPr>
              <a:t>Add a Co-Parent </a:t>
            </a:r>
            <a:endParaRPr b="1"/>
          </a:p>
          <a:p>
            <a:pPr indent="0" lvl="0" marL="0" rtl="0" algn="l">
              <a:spcBef>
                <a:spcPts val="0"/>
              </a:spcBef>
              <a:spcAft>
                <a:spcPts val="0"/>
              </a:spcAft>
              <a:buNone/>
              <a:bidi/>
            </a:pPr>
            <a:r>
              <a:rPr b="1">
                <a:rtl/>
              </a:rPr>
              <a:t>First Name: </a:t>
            </a:r>
            <a:r>
              <a:rPr>
                <a:rtl/>
              </a:rPr>
              <a:t>Isabel </a:t>
            </a:r>
          </a:p>
          <a:p>
            <a:pPr indent="0" lvl="0" marL="0" rtl="0" algn="l">
              <a:spcBef>
                <a:spcPts val="0"/>
              </a:spcBef>
              <a:spcAft>
                <a:spcPts val="0"/>
              </a:spcAft>
              <a:buNone/>
              <a:bidi/>
            </a:pPr>
            <a:r>
              <a:rPr b="1">
                <a:rtl/>
              </a:rPr>
              <a:t>Last Name: </a:t>
            </a:r>
            <a:r>
              <a:rPr>
                <a:rtl/>
              </a:rPr>
              <a:t>Lopez </a:t>
            </a:r>
          </a:p>
          <a:p>
            <a:pPr indent="0" lvl="0" marL="0" rtl="0" algn="l">
              <a:spcBef>
                <a:spcPts val="0"/>
              </a:spcBef>
              <a:spcAft>
                <a:spcPts val="0"/>
              </a:spcAft>
              <a:buNone/>
              <a:bidi/>
            </a:pPr>
            <a:r>
              <a:rPr b="1">
                <a:rtl/>
              </a:rPr>
              <a:t>Parent ID: </a:t>
            </a:r>
            <a:r>
              <a:rPr>
                <a:rtl/>
              </a:rPr>
              <a:t>343434</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314" name="Google Shape;1314;p139"/>
          <p:cNvSpPr txBox="1"/>
          <p:nvPr/>
        </p:nvSpPr>
        <p:spPr>
          <a:xfrm>
            <a:off x="57625" y="216750"/>
            <a:ext cx="5953800" cy="8310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2400"/>
              <a:buFont typeface="Arial"/>
              <a:buNone/>
              <a:defRPr b="1" sz="2400">
                <a:solidFill>
                  <a:schemeClr val="lt1"/>
                </a:solidFill>
              </a:defRPr>
              <a:bidi/>
            </a:pPr>
            <a:r>
              <a:rPr>
                <a:rt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bidi/>
            </a:pPr>
            <a:endParaRPr b="1" sz="2400">
              <a:solidFill>
                <a:schemeClr val="lt1"/>
              </a:solidFill>
            </a:endParaRPr>
          </a:p>
        </p:txBody>
      </p:sp>
      <p:pic>
        <p:nvPicPr>
          <p:cNvPr id="1315" name="Google Shape;1315;p13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16" name="Google Shape;1316;p139"/>
          <p:cNvSpPr txBox="1"/>
          <p:nvPr/>
        </p:nvSpPr>
        <p:spPr>
          <a:xfrm>
            <a:off x="505050" y="1075775"/>
            <a:ext cx="5745000" cy="276900"/>
          </a:xfrm>
          <a:prstGeom prst="rect">
            <a:avLst/>
          </a:prstGeom>
          <a:noFill/>
          <a:ln>
            <a:noFill/>
          </a:ln>
        </p:spPr>
        <p:txBody>
          <a:bodyPr anchorCtr="0" anchor="t" bIns="45700" lIns="91425" spcFirstLastPara="1" rIns="91425" wrap="square" tIns="45700" rtlCol="true">
            <a:spAutoFit/>
          </a:bodyPr>
          <a:lstStyle/>
          <a:p>
            <a:pPr indent="0" lvl="0" marL="0" rtl="0" algn="l">
              <a:lnSpc>
                <a:spcPct val="150000"/>
              </a:lnSpc>
              <a:spcBef>
                <a:spcPts val="0"/>
              </a:spcBef>
              <a:spcAft>
                <a:spcPts val="0"/>
              </a:spcAft>
              <a:buNone/>
              <a:bidi/>
            </a:pPr>
            <a:endParaRPr sz="1200">
              <a:solidFill>
                <a:schemeClr val="dk1"/>
              </a:solidFill>
            </a:endParaRPr>
          </a:p>
        </p:txBody>
      </p:sp>
      <p:pic>
        <p:nvPicPr>
          <p:cNvPr id="1317" name="Google Shape;1317;p139" title="informe de asistencia.mp4">
            <a:hlinkClick r:id="rId4"/>
          </p:cNvPr>
          <p:cNvPicPr preferRelativeResize="0"/>
          <p:nvPr/>
        </p:nvPicPr>
        <p:blipFill>
          <a:blip r:embed="rId5">
            <a:alphaModFix/>
          </a:blip>
          <a:stretch>
            <a:fillRect/>
          </a:stretch>
        </p:blipFill>
        <p:spPr>
          <a:xfrm>
            <a:off x="6100275" y="0"/>
            <a:ext cx="30001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321" name="Shape 1321"/>
        <p:cNvGrpSpPr/>
        <p:nvPr/>
      </p:nvGrpSpPr>
      <p:grpSpPr>
        <a:xfrm>
          <a:off x="0" y="0"/>
          <a:ext cx="0" cy="0"/>
          <a:chOff x="0" y="0"/>
          <a:chExt cx="0" cy="0"/>
        </a:xfrm>
      </p:grpSpPr>
      <p:sp>
        <p:nvSpPr>
          <p:cNvPr id="1322" name="Google Shape;1322;p140"/>
          <p:cNvSpPr txBox="1"/>
          <p:nvPr/>
        </p:nvSpPr>
        <p:spPr>
          <a:xfrm>
            <a:off x="387450" y="2943925"/>
            <a:ext cx="7821300" cy="143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b="1" sz="5000">
                <a:solidFill>
                  <a:schemeClr val="lt1"/>
                </a:solidFill>
              </a:defRPr>
              <a:bidi/>
            </a:pPr>
            <a:r>
              <a:rPr>
                <a:rtl/>
              </a:rPr>
              <a:t>Module 6: Conducting WhatsApp Chat Session</a:t>
            </a:r>
            <a:endParaRPr b="1" sz="5000">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1"/>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1328" name="Google Shape;1328;p141"/>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2400"/>
              <a:buFont typeface="Arial"/>
              <a:buNone/>
              <a:defRPr b="1" sz="2400">
                <a:solidFill>
                  <a:schemeClr val="lt1"/>
                </a:solidFill>
              </a:defRPr>
              <a:bidi/>
            </a:pPr>
            <a:r>
              <a:rPr>
                <a:rtl/>
              </a:rPr>
              <a:t>Introduction to WhatsApp Chat Session</a:t>
            </a:r>
            <a:endParaRPr sz="2400">
              <a:solidFill>
                <a:schemeClr val="lt1"/>
              </a:solidFill>
            </a:endParaRPr>
          </a:p>
        </p:txBody>
      </p:sp>
      <p:sp>
        <p:nvSpPr>
          <p:cNvPr id="1329" name="Google Shape;1329;p141"/>
          <p:cNvSpPr txBox="1"/>
          <p:nvPr/>
        </p:nvSpPr>
        <p:spPr>
          <a:xfrm>
            <a:off x="4094575" y="1402775"/>
            <a:ext cx="5080200" cy="400200"/>
          </a:xfrm>
          <a:prstGeom prst="rect">
            <a:avLst/>
          </a:prstGeom>
          <a:noFill/>
          <a:ln>
            <a:noFill/>
          </a:ln>
        </p:spPr>
        <p:txBody>
          <a:bodyPr anchorCtr="0" anchor="t" bIns="91425" lIns="91425" spcFirstLastPara="1" rIns="91425" wrap="square" tIns="91425" rtlCol="true">
            <a:spAutoFit/>
          </a:bodyPr>
          <a:lstStyle/>
          <a:p>
            <a:pPr indent="0" lvl="0" marL="0" rtl="0" algn="l">
              <a:spcBef>
                <a:spcPts val="0"/>
              </a:spcBef>
              <a:spcAft>
                <a:spcPts val="0"/>
              </a:spcAft>
              <a:buNone/>
              <a:bidi/>
            </a:pPr>
          </a:p>
        </p:txBody>
      </p:sp>
      <p:sp>
        <p:nvSpPr>
          <p:cNvPr id="1330" name="Google Shape;1330;p141"/>
          <p:cNvSpPr txBox="1"/>
          <p:nvPr/>
        </p:nvSpPr>
        <p:spPr>
          <a:xfrm>
            <a:off x="3130300" y="820475"/>
            <a:ext cx="2884500" cy="4017300"/>
          </a:xfrm>
          <a:prstGeom prst="rect">
            <a:avLst/>
          </a:prstGeom>
          <a:noFill/>
          <a:ln>
            <a:noFill/>
          </a:ln>
        </p:spPr>
        <p:txBody>
          <a:bodyPr anchorCtr="0" anchor="t" bIns="45700" lIns="91425" spcFirstLastPara="1" rIns="91425" wrap="square" tIns="45700" rtlCol="true">
            <a:spAutoFit/>
          </a:bodyPr>
          <a:lstStyle/>
          <a:p>
            <a:pPr indent="0" lvl="0" marL="0" rtl="0" algn="just">
              <a:lnSpc>
                <a:spcPct val="150000"/>
              </a:lnSpc>
              <a:spcBef>
                <a:spcPts val="0"/>
              </a:spcBef>
              <a:spcAft>
                <a:spcPts val="0"/>
              </a:spcAft>
              <a:buClr>
                <a:schemeClr val="dk1"/>
              </a:buClr>
              <a:buSzPts val="1100"/>
              <a:buFont typeface="Arial"/>
              <a:buNone/>
              <a:defRPr>
                <a:solidFill>
                  <a:schemeClr val="dk1"/>
                </a:solidFill>
              </a:defRPr>
              <a:bidi/>
            </a:pPr>
            <a:r>
              <a:rPr>
                <a:rtl/>
              </a:rPr>
              <a:t>There are three chat sessions: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bidi/>
            </a:pPr>
            <a:r>
              <a:rPr>
                <a:rtl/>
              </a:rPr>
              <a:t>After the onboarding session: Welcome and introductions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bidi/>
            </a:pPr>
            <a:r>
              <a:rPr>
                <a:rtl/>
              </a:rPr>
              <a:t>Day 3:  Self-talk: WhatsApp Chat session on self-talk and stress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bidi/>
            </a:pPr>
            <a:r>
              <a:rPr>
                <a:rtl/>
              </a:rPr>
              <a:t>Day 5: Saying goodbye </a:t>
            </a:r>
            <a:endParaRPr>
              <a:solidFill>
                <a:schemeClr val="dk1"/>
              </a:solidFill>
            </a:endParaRPr>
          </a:p>
          <a:p>
            <a:pPr indent="0" lvl="0" marL="457200" rtl="0" algn="l">
              <a:lnSpc>
                <a:spcPct val="150000"/>
              </a:lnSpc>
              <a:spcBef>
                <a:spcPts val="0"/>
              </a:spcBef>
              <a:spcAft>
                <a:spcPts val="0"/>
              </a:spcAft>
              <a:buNone/>
              <a:bidi/>
            </a:pPr>
            <a:endParaRPr>
              <a:solidFill>
                <a:schemeClr val="dk1"/>
              </a:solidFill>
            </a:endParaRPr>
          </a:p>
          <a:p>
            <a:pPr indent="0" lvl="0" marL="0" rtl="0" algn="l">
              <a:lnSpc>
                <a:spcPct val="150000"/>
              </a:lnSpc>
              <a:spcBef>
                <a:spcPts val="0"/>
              </a:spcBef>
              <a:spcAft>
                <a:spcPts val="0"/>
              </a:spcAft>
              <a:buNone/>
              <a:defRPr>
                <a:solidFill>
                  <a:schemeClr val="dk1"/>
                </a:solidFill>
              </a:defRPr>
              <a:bidi/>
            </a:pPr>
            <a:r>
              <a:rPr>
                <a:rtl/>
              </a:rPr>
              <a:t>All the information about WhatsApp chat session is on Formando Conciencia App </a:t>
            </a:r>
            <a:endParaRPr>
              <a:solidFill>
                <a:schemeClr val="dk1"/>
              </a:solidFill>
            </a:endParaRPr>
          </a:p>
        </p:txBody>
      </p:sp>
      <p:sp>
        <p:nvSpPr>
          <p:cNvPr id="1331" name="Google Shape;1331;p141"/>
          <p:cNvSpPr/>
          <p:nvPr/>
        </p:nvSpPr>
        <p:spPr>
          <a:xfrm>
            <a:off x="574675" y="930563"/>
            <a:ext cx="2291100" cy="2291100"/>
          </a:xfrm>
          <a:prstGeom prst="ellipse">
            <a:avLst/>
          </a:prstGeom>
          <a:solidFill>
            <a:srgbClr val="E4027C"/>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bidi/>
            </a:pPr>
            <a:endParaRPr b="1">
              <a:solidFill>
                <a:srgbClr val="1B3055"/>
              </a:solidFill>
            </a:endParaRPr>
          </a:p>
        </p:txBody>
      </p:sp>
      <p:pic>
        <p:nvPicPr>
          <p:cNvPr id="1332" name="Google Shape;1332;p141"/>
          <p:cNvPicPr preferRelativeResize="0"/>
          <p:nvPr/>
        </p:nvPicPr>
        <p:blipFill rotWithShape="1">
          <a:blip r:embed="rId3">
            <a:alphaModFix/>
          </a:blip>
          <a:srcRect b="2606" l="0" r="0" t="2606"/>
          <a:stretch/>
        </p:blipFill>
        <p:spPr>
          <a:xfrm>
            <a:off x="1464425" y="1477675"/>
            <a:ext cx="599150" cy="599150"/>
          </a:xfrm>
          <a:prstGeom prst="rect">
            <a:avLst/>
          </a:prstGeom>
          <a:noFill/>
          <a:ln>
            <a:noFill/>
          </a:ln>
        </p:spPr>
      </p:pic>
      <p:sp>
        <p:nvSpPr>
          <p:cNvPr id="1333" name="Google Shape;1333;p141"/>
          <p:cNvSpPr txBox="1"/>
          <p:nvPr/>
        </p:nvSpPr>
        <p:spPr>
          <a:xfrm>
            <a:off x="776575" y="2056250"/>
            <a:ext cx="1887300" cy="3699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Support in a </a:t>
            </a:r>
            <a:r>
              <a:rPr i="1">
                <a:rtl/>
              </a:rPr>
              <a:t>separate</a:t>
            </a:r>
            <a:r>
              <a:rPr>
                <a:rtl/>
              </a:rPr>
              <a:t> Whatsapp Group moderated by a Facilitator</a:t>
            </a:r>
            <a:endParaRPr>
              <a:solidFill>
                <a:schemeClr val="lt1"/>
              </a:solidFill>
            </a:endParaRPr>
          </a:p>
          <a:p>
            <a:pPr indent="0" lvl="0" marL="0" rtl="0" algn="ctr">
              <a:spcBef>
                <a:spcPts val="0"/>
              </a:spcBef>
              <a:spcAft>
                <a:spcPts val="0"/>
              </a:spcAft>
              <a:buClr>
                <a:schemeClr val="dk1"/>
              </a:buClr>
              <a:buSzPts val="1100"/>
              <a:buFont typeface="Arial"/>
              <a:buNone/>
              <a:bidi/>
            </a:pPr>
            <a:endParaRPr b="1">
              <a:solidFill>
                <a:schemeClr val="lt1"/>
              </a:solidFill>
            </a:endParaRPr>
          </a:p>
          <a:p>
            <a:pPr indent="0" lvl="0" marL="0" rtl="0" algn="ctr">
              <a:spcBef>
                <a:spcPts val="0"/>
              </a:spcBef>
              <a:spcAft>
                <a:spcPts val="0"/>
              </a:spcAft>
              <a:buNone/>
              <a:bidi/>
            </a:pPr>
            <a:endParaRPr>
              <a:solidFill>
                <a:schemeClr val="lt1"/>
              </a:solidFill>
            </a:endParaRPr>
          </a:p>
        </p:txBody>
      </p:sp>
      <p:pic>
        <p:nvPicPr>
          <p:cNvPr id="1334" name="Google Shape;1334;p141"/>
          <p:cNvPicPr preferRelativeResize="0"/>
          <p:nvPr/>
        </p:nvPicPr>
        <p:blipFill rotWithShape="1">
          <a:blip r:embed="rId4">
            <a:alphaModFix/>
          </a:blip>
          <a:srcRect b="0" l="39773" r="0" t="8842"/>
          <a:stretch/>
        </p:blipFill>
        <p:spPr>
          <a:xfrm>
            <a:off x="6014800" y="1186176"/>
            <a:ext cx="2958776" cy="268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